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97" r:id="rId2"/>
    <p:sldId id="271" r:id="rId3"/>
    <p:sldId id="348" r:id="rId4"/>
    <p:sldId id="347" r:id="rId5"/>
    <p:sldId id="349" r:id="rId6"/>
    <p:sldId id="350" r:id="rId7"/>
    <p:sldId id="351" r:id="rId8"/>
    <p:sldId id="352" r:id="rId9"/>
    <p:sldId id="353" r:id="rId10"/>
    <p:sldId id="354" r:id="rId11"/>
    <p:sldId id="293" r:id="rId12"/>
    <p:sldId id="267" r:id="rId13"/>
    <p:sldId id="300" r:id="rId14"/>
    <p:sldId id="301" r:id="rId15"/>
    <p:sldId id="290" r:id="rId16"/>
    <p:sldId id="355" r:id="rId17"/>
    <p:sldId id="263" r:id="rId18"/>
    <p:sldId id="291" r:id="rId19"/>
  </p:sldIdLst>
  <p:sldSz cx="9144000" cy="6858000" type="screen4x3"/>
  <p:notesSz cx="6735763" cy="9866313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00"/>
    <a:srgbClr val="0000FF"/>
    <a:srgbClr val="33CC33"/>
    <a:srgbClr val="FF0000"/>
    <a:srgbClr val="00FFFF"/>
    <a:srgbClr val="6699FF"/>
    <a:srgbClr val="00CC00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456" autoAdjust="0"/>
    <p:restoredTop sz="95951" autoAdjust="0"/>
  </p:normalViewPr>
  <p:slideViewPr>
    <p:cSldViewPr>
      <p:cViewPr varScale="1">
        <p:scale>
          <a:sx n="74" d="100"/>
          <a:sy n="74" d="100"/>
        </p:scale>
        <p:origin x="94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0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02579EBF-6D96-4E02-858B-B5BB7327D595}" type="datetimeFigureOut">
              <a:rPr lang="ja-JP" altLang="en-US"/>
              <a:pPr>
                <a:defRPr/>
              </a:pPr>
              <a:t>2016/7/25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9613D4AB-B0F3-4203-94C6-F285ADFF2811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416298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6B8C46B-6B17-4B7F-989E-8A074EF9BC03}" type="datetimeFigureOut">
              <a:rPr lang="ja-JP" altLang="en-US"/>
              <a:pPr>
                <a:defRPr/>
              </a:pPr>
              <a:t>2016/7/25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  <a:endParaRPr lang="ja-JP" altLang="en-US" noProof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40E60EAF-1CE8-4824-8492-C51565C7AE97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126447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⑩</a:t>
            </a:r>
            <a:endParaRPr kumimoji="1"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次は体験できるスポットの紹介です。日本のエーゲ海といわれるとても穏やかな瀬戸内海でシーカヤックの体験ができたり、電車で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分の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倉敷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エリアでは、島々を結ぶ瀬戸大橋の技術を身近に体験し、海面から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175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メートルの塔頂に登る体験ができます。その瀬戸大橋を山から眺める夕日も、外国人観光客には大変好評です。最後に、日本を代表する重化学コンビナートの夜景は、山頂からでも海上からでも望むことができ、とてもロマンチックな体験ができます。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60EAF-1CE8-4824-8492-C51565C7AE97}" type="slidenum">
              <a:rPr lang="ja-JP" altLang="en-US" smtClean="0"/>
              <a:pPr/>
              <a:t>16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29263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20484" name="スライド番号プレースホル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r" eaLnBrk="1" hangingPunct="1"/>
            <a:fld id="{21A854A1-82B3-4104-A28F-B6A02EC3325C}" type="slidenum">
              <a:rPr lang="ja-JP" altLang="en-US"/>
              <a:pPr algn="r" eaLnBrk="1" hangingPunct="1"/>
              <a:t>18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51036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F4724-0AAE-4C89-BB66-C3AA1415A131}" type="datetimeFigureOut">
              <a:rPr lang="ja-JP" altLang="en-US"/>
              <a:pPr>
                <a:defRPr/>
              </a:pPr>
              <a:t>2016/7/25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AE057D-5975-44F2-A918-D73CB9E4527E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09351636"/>
      </p:ext>
    </p:extLst>
  </p:cSld>
  <p:clrMapOvr>
    <a:masterClrMapping/>
  </p:clrMapOvr>
  <p:transition spd="med" advClick="0" advTm="0">
    <p:plu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E46EC-68CC-43F8-89B8-CDFC26806340}" type="datetimeFigureOut">
              <a:rPr lang="ja-JP" altLang="en-US"/>
              <a:pPr>
                <a:defRPr/>
              </a:pPr>
              <a:t>2016/7/25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A0697D-259A-4948-94E6-BA5587C0A82C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29853565"/>
      </p:ext>
    </p:extLst>
  </p:cSld>
  <p:clrMapOvr>
    <a:masterClrMapping/>
  </p:clrMapOvr>
  <p:transition spd="med" advClick="0" advTm="0">
    <p:plu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13F4B-D5D0-415C-B9EC-7A2BA6FCF848}" type="datetimeFigureOut">
              <a:rPr lang="ja-JP" altLang="en-US"/>
              <a:pPr>
                <a:defRPr/>
              </a:pPr>
              <a:t>2016/7/25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971220-6F89-47FD-A1B7-308E95CBEC97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04567288"/>
      </p:ext>
    </p:extLst>
  </p:cSld>
  <p:clrMapOvr>
    <a:masterClrMapping/>
  </p:clrMapOvr>
  <p:transition spd="med" advClick="0" advTm="0"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D339C-58B3-4590-B1FC-043A4293087C}" type="datetimeFigureOut">
              <a:rPr lang="ja-JP" altLang="en-US"/>
              <a:pPr>
                <a:defRPr/>
              </a:pPr>
              <a:t>2016/7/25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77D981-8EF9-4CE1-9AC3-203104B478A9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20085998"/>
      </p:ext>
    </p:extLst>
  </p:cSld>
  <p:clrMapOvr>
    <a:masterClrMapping/>
  </p:clrMapOvr>
  <p:transition spd="med" advClick="0" advTm="0">
    <p:plu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B04D2-1556-4891-916E-42A6B3D67151}" type="datetimeFigureOut">
              <a:rPr lang="ja-JP" altLang="en-US"/>
              <a:pPr>
                <a:defRPr/>
              </a:pPr>
              <a:t>2016/7/25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B6E265-BC7F-408D-B2B6-403CEDDACB25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16915232"/>
      </p:ext>
    </p:extLst>
  </p:cSld>
  <p:clrMapOvr>
    <a:masterClrMapping/>
  </p:clrMapOvr>
  <p:transition spd="med" advClick="0" advTm="0">
    <p:plu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D3E19-87D2-42E0-9A52-9B85AAD4B6DA}" type="datetimeFigureOut">
              <a:rPr lang="ja-JP" altLang="en-US"/>
              <a:pPr>
                <a:defRPr/>
              </a:pPr>
              <a:t>2016/7/25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70A208-2306-4E1D-99E5-D0CA85B54250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03851283"/>
      </p:ext>
    </p:extLst>
  </p:cSld>
  <p:clrMapOvr>
    <a:masterClrMapping/>
  </p:clrMapOvr>
  <p:transition spd="med" advClick="0" advTm="0">
    <p:plu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5ECD1-E69E-40C4-B0E4-862B74A04E68}" type="datetimeFigureOut">
              <a:rPr lang="ja-JP" altLang="en-US"/>
              <a:pPr>
                <a:defRPr/>
              </a:pPr>
              <a:t>2016/7/25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747B94-35B8-4F19-841C-E0FFC896EB7D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84824268"/>
      </p:ext>
    </p:extLst>
  </p:cSld>
  <p:clrMapOvr>
    <a:masterClrMapping/>
  </p:clrMapOvr>
  <p:transition spd="med" advClick="0" advTm="0">
    <p:plu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D1BF7-B0B7-48EF-A43B-349767735E21}" type="datetimeFigureOut">
              <a:rPr lang="ja-JP" altLang="en-US"/>
              <a:pPr>
                <a:defRPr/>
              </a:pPr>
              <a:t>2016/7/25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D91C55-C57C-4347-8780-48E1D0A382DA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86973074"/>
      </p:ext>
    </p:extLst>
  </p:cSld>
  <p:clrMapOvr>
    <a:masterClrMapping/>
  </p:clrMapOvr>
  <p:transition spd="med" advClick="0" advTm="0">
    <p:plu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A8355-E01E-4778-8483-6AE78C840852}" type="datetimeFigureOut">
              <a:rPr lang="ja-JP" altLang="en-US"/>
              <a:pPr>
                <a:defRPr/>
              </a:pPr>
              <a:t>2016/7/25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59DB90-D0E2-4394-87B6-4C7520894226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42584712"/>
      </p:ext>
    </p:extLst>
  </p:cSld>
  <p:clrMapOvr>
    <a:masterClrMapping/>
  </p:clrMapOvr>
  <p:transition spd="med" advClick="0" advTm="0">
    <p:plu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FE1D4-F9F0-4B3E-935C-19316BE2C9B7}" type="datetimeFigureOut">
              <a:rPr lang="ja-JP" altLang="en-US"/>
              <a:pPr>
                <a:defRPr/>
              </a:pPr>
              <a:t>2016/7/25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9FAC80-0CA2-4D96-AED6-873979CA3AC3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93209083"/>
      </p:ext>
    </p:extLst>
  </p:cSld>
  <p:clrMapOvr>
    <a:masterClrMapping/>
  </p:clrMapOvr>
  <p:transition spd="med" advClick="0" advTm="0">
    <p:plu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F33DF-42B3-45F6-89DC-8F6B5184CF14}" type="datetimeFigureOut">
              <a:rPr lang="ja-JP" altLang="en-US"/>
              <a:pPr>
                <a:defRPr/>
              </a:pPr>
              <a:t>2016/7/25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054FD6-5E2A-418F-A54A-1F5CFDEB1096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08233901"/>
      </p:ext>
    </p:extLst>
  </p:cSld>
  <p:clrMapOvr>
    <a:masterClrMapping/>
  </p:clrMapOvr>
  <p:transition spd="med" advClick="0" advTm="0">
    <p:plu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416A25C-F4F4-4970-AE72-E03F7520164A}" type="datetimeFigureOut">
              <a:rPr lang="ja-JP" altLang="en-US"/>
              <a:pPr>
                <a:defRPr/>
              </a:pPr>
              <a:t>2016/7/25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713AD202-24A4-48C7-97E1-AB6C171FF638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0">
    <p:plus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5" Type="http://schemas.openxmlformats.org/officeDocument/2006/relationships/image" Target="../media/image3.jpeg"/><Relationship Id="rId4" Type="http://schemas.openxmlformats.org/officeDocument/2006/relationships/slide" Target="slide4.xml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3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7.pn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png"/><Relationship Id="rId9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7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11" Type="http://schemas.openxmlformats.org/officeDocument/2006/relationships/image" Target="../media/image54.jpeg"/><Relationship Id="rId5" Type="http://schemas.openxmlformats.org/officeDocument/2006/relationships/image" Target="../media/image48.jpeg"/><Relationship Id="rId10" Type="http://schemas.openxmlformats.org/officeDocument/2006/relationships/image" Target="../media/image53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グループ化 1"/>
          <p:cNvGrpSpPr>
            <a:grpSpLocks/>
          </p:cNvGrpSpPr>
          <p:nvPr/>
        </p:nvGrpSpPr>
        <p:grpSpPr bwMode="auto">
          <a:xfrm>
            <a:off x="0" y="-11113"/>
            <a:ext cx="9144000" cy="6869113"/>
            <a:chOff x="0" y="-10590"/>
            <a:chExt cx="9144000" cy="6868589"/>
          </a:xfrm>
        </p:grpSpPr>
        <p:sp>
          <p:nvSpPr>
            <p:cNvPr id="3" name="正方形/長方形 2"/>
            <p:cNvSpPr/>
            <p:nvPr/>
          </p:nvSpPr>
          <p:spPr>
            <a:xfrm>
              <a:off x="0" y="6786567"/>
              <a:ext cx="9144000" cy="7143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4" name="正方形/長方形 3"/>
            <p:cNvSpPr/>
            <p:nvPr/>
          </p:nvSpPr>
          <p:spPr>
            <a:xfrm>
              <a:off x="0" y="6719898"/>
              <a:ext cx="9144000" cy="7143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5" name="正方形/長方形 4"/>
            <p:cNvSpPr/>
            <p:nvPr/>
          </p:nvSpPr>
          <p:spPr>
            <a:xfrm>
              <a:off x="0" y="56081"/>
              <a:ext cx="9144000" cy="7143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" name="正方形/長方形 5"/>
            <p:cNvSpPr/>
            <p:nvPr/>
          </p:nvSpPr>
          <p:spPr>
            <a:xfrm>
              <a:off x="0" y="-10590"/>
              <a:ext cx="9144000" cy="7143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pic>
        <p:nvPicPr>
          <p:cNvPr id="4099" name="Picture 25" descr="桃太郎ロゴ（規定・まち）カラ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677" y="1697037"/>
            <a:ext cx="3984768" cy="3820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正方形/長方形 26"/>
          <p:cNvSpPr/>
          <p:nvPr/>
        </p:nvSpPr>
        <p:spPr>
          <a:xfrm>
            <a:off x="0" y="6786563"/>
            <a:ext cx="9144000" cy="7143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0" y="6719888"/>
            <a:ext cx="9144000" cy="7143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410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ED3F5"/>
              </a:clrFrom>
              <a:clrTo>
                <a:srgbClr val="8ED3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421313"/>
            <a:ext cx="2195512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円/楕円 5">
            <a:hlinkClick r:id="rId4" action="ppaction://hlinksldjump"/>
          </p:cNvPr>
          <p:cNvSpPr/>
          <p:nvPr/>
        </p:nvSpPr>
        <p:spPr>
          <a:xfrm>
            <a:off x="760108" y="1935856"/>
            <a:ext cx="1435628" cy="1493144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79" name="円/楕円 78">
            <a:hlinkClick r:id="rId6" action="ppaction://hlinksldjump"/>
          </p:cNvPr>
          <p:cNvSpPr/>
          <p:nvPr/>
        </p:nvSpPr>
        <p:spPr>
          <a:xfrm>
            <a:off x="6573188" y="1960264"/>
            <a:ext cx="1527203" cy="1468736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0" name="円/楕円 79">
            <a:hlinkClick r:id="rId6" action="ppaction://hlinksldjump"/>
          </p:cNvPr>
          <p:cNvSpPr/>
          <p:nvPr/>
        </p:nvSpPr>
        <p:spPr>
          <a:xfrm>
            <a:off x="6438784" y="3927772"/>
            <a:ext cx="1436768" cy="1426866"/>
          </a:xfrm>
          <a:prstGeom prst="ellipse">
            <a:avLst/>
          </a:prstGeom>
          <a:blipFill>
            <a:blip r:embed="rId8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1" name="円/楕円 80">
            <a:hlinkClick r:id="rId6" action="ppaction://hlinksldjump"/>
          </p:cNvPr>
          <p:cNvSpPr/>
          <p:nvPr/>
        </p:nvSpPr>
        <p:spPr>
          <a:xfrm>
            <a:off x="882552" y="3784303"/>
            <a:ext cx="1457199" cy="1413470"/>
          </a:xfrm>
          <a:prstGeom prst="ellipse">
            <a:avLst/>
          </a:prstGeom>
          <a:blipFill>
            <a:blip r:embed="rId9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7" name="テキスト ボックス 108"/>
          <p:cNvSpPr txBox="1"/>
          <p:nvPr/>
        </p:nvSpPr>
        <p:spPr>
          <a:xfrm>
            <a:off x="946150" y="179388"/>
            <a:ext cx="7298258" cy="15700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r>
              <a:rPr lang="en-US" altLang="ja-JP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AR P勘亭流H" pitchFamily="50" charset="-128"/>
                <a:cs typeface="Arial" panose="020B0604020202020204" pitchFamily="34" charset="0"/>
              </a:rPr>
              <a:t> OKAYAMA</a:t>
            </a:r>
            <a:endParaRPr lang="ja-JP" altLang="en-US" sz="96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AR P勘亭流H" pitchFamily="50" charset="-128"/>
              <a:cs typeface="Arial" panose="020B0604020202020204" pitchFamily="34" charset="0"/>
            </a:endParaRPr>
          </a:p>
        </p:txBody>
      </p:sp>
      <p:sp>
        <p:nvSpPr>
          <p:cNvPr id="8" name="四角形吹き出し 7"/>
          <p:cNvSpPr/>
          <p:nvPr/>
        </p:nvSpPr>
        <p:spPr>
          <a:xfrm>
            <a:off x="4211960" y="1447934"/>
            <a:ext cx="1512168" cy="1188978"/>
          </a:xfrm>
          <a:prstGeom prst="wedgeRectCallout">
            <a:avLst>
              <a:gd name="adj1" fmla="val -87"/>
              <a:gd name="adj2" fmla="val 71268"/>
            </a:avLst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50" dirty="0" smtClean="0">
                <a:solidFill>
                  <a:schemeClr val="tx1"/>
                </a:solidFill>
              </a:rPr>
              <a:t>The City of </a:t>
            </a:r>
            <a:r>
              <a:rPr lang="en-US" altLang="ja-JP" sz="1400" b="1" dirty="0" err="1" smtClean="0">
                <a:solidFill>
                  <a:schemeClr val="tx1"/>
                </a:solidFill>
              </a:rPr>
              <a:t>Momotaro</a:t>
            </a:r>
            <a:endParaRPr lang="en-US" altLang="ja-JP" sz="1400" b="1" dirty="0" smtClean="0">
              <a:solidFill>
                <a:schemeClr val="tx1"/>
              </a:solidFill>
            </a:endParaRPr>
          </a:p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OKAYAMA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11560" y="6021288"/>
            <a:ext cx="3950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*</a:t>
            </a:r>
            <a:r>
              <a:rPr kumimoji="1" lang="en-US" altLang="ja-JP" b="1" dirty="0" err="1" smtClean="0"/>
              <a:t>Momotaro</a:t>
            </a:r>
            <a:r>
              <a:rPr lang="en-US" altLang="ja-JP" dirty="0" smtClean="0"/>
              <a:t> is The Hero of Okayama</a:t>
            </a:r>
            <a:endParaRPr kumimoji="1" lang="ja-JP" altLang="en-US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4"/>
          <p:cNvGrpSpPr>
            <a:grpSpLocks/>
          </p:cNvGrpSpPr>
          <p:nvPr/>
        </p:nvGrpSpPr>
        <p:grpSpPr bwMode="auto">
          <a:xfrm>
            <a:off x="0" y="-11113"/>
            <a:ext cx="9144000" cy="6869113"/>
            <a:chOff x="0" y="-10590"/>
            <a:chExt cx="9144000" cy="6868589"/>
          </a:xfrm>
        </p:grpSpPr>
        <p:sp>
          <p:nvSpPr>
            <p:cNvPr id="3" name="正方形/長方形 2"/>
            <p:cNvSpPr/>
            <p:nvPr/>
          </p:nvSpPr>
          <p:spPr>
            <a:xfrm>
              <a:off x="0" y="6786567"/>
              <a:ext cx="9144000" cy="7143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正方形/長方形 3"/>
            <p:cNvSpPr/>
            <p:nvPr/>
          </p:nvSpPr>
          <p:spPr>
            <a:xfrm>
              <a:off x="0" y="6719898"/>
              <a:ext cx="9144000" cy="7143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正方形/長方形 4"/>
            <p:cNvSpPr/>
            <p:nvPr/>
          </p:nvSpPr>
          <p:spPr>
            <a:xfrm>
              <a:off x="0" y="56081"/>
              <a:ext cx="9144000" cy="7143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0" y="-10590"/>
              <a:ext cx="9144000" cy="7143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" y="260648"/>
            <a:ext cx="649288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テキスト ボックス 9"/>
          <p:cNvSpPr txBox="1">
            <a:spLocks noChangeArrowheads="1"/>
          </p:cNvSpPr>
          <p:nvPr/>
        </p:nvSpPr>
        <p:spPr bwMode="auto">
          <a:xfrm>
            <a:off x="844550" y="324475"/>
            <a:ext cx="82994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2800" b="1" dirty="0" smtClean="0">
                <a:solidFill>
                  <a:srgbClr val="0000FF"/>
                </a:solidFill>
                <a:latin typeface="+mj-lt"/>
                <a:ea typeface="HGPｺﾞｼｯｸM" pitchFamily="50" charset="-128"/>
                <a:cs typeface="Times New Roman" pitchFamily="18" charset="0"/>
              </a:rPr>
              <a:t> </a:t>
            </a:r>
            <a:r>
              <a:rPr lang="en-US" altLang="ja-JP" sz="2800" b="1" dirty="0">
                <a:solidFill>
                  <a:srgbClr val="0000FF"/>
                </a:solidFill>
              </a:rPr>
              <a:t>From Okayama Airport to Okayama </a:t>
            </a:r>
            <a:r>
              <a:rPr lang="en-US" altLang="ja-JP" sz="2800" b="1" dirty="0" smtClean="0">
                <a:solidFill>
                  <a:srgbClr val="0000FF"/>
                </a:solidFill>
              </a:rPr>
              <a:t>Station (4)</a:t>
            </a:r>
            <a:endParaRPr lang="en-US" altLang="ja-JP" sz="2800" b="1" dirty="0">
              <a:solidFill>
                <a:srgbClr val="0000FF"/>
              </a:solidFill>
            </a:endParaRPr>
          </a:p>
        </p:txBody>
      </p:sp>
      <p:pic>
        <p:nvPicPr>
          <p:cNvPr id="13314" name="Picture 2" descr="image_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09091"/>
            <a:ext cx="6840760" cy="224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グループ化 8"/>
          <p:cNvGrpSpPr/>
          <p:nvPr/>
        </p:nvGrpSpPr>
        <p:grpSpPr>
          <a:xfrm>
            <a:off x="323529" y="3678962"/>
            <a:ext cx="5812552" cy="2486342"/>
            <a:chOff x="323529" y="3678962"/>
            <a:chExt cx="5812552" cy="2486342"/>
          </a:xfrm>
        </p:grpSpPr>
        <p:pic>
          <p:nvPicPr>
            <p:cNvPr id="15" name="図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3529" y="3678962"/>
              <a:ext cx="5812552" cy="2486342"/>
            </a:xfrm>
            <a:prstGeom prst="rect">
              <a:avLst/>
            </a:prstGeom>
          </p:spPr>
        </p:pic>
        <p:sp>
          <p:nvSpPr>
            <p:cNvPr id="14" name="正方形/長方形 13"/>
            <p:cNvSpPr/>
            <p:nvPr/>
          </p:nvSpPr>
          <p:spPr>
            <a:xfrm>
              <a:off x="3347864" y="3992405"/>
              <a:ext cx="2788217" cy="9252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6" name="テキスト ボックス 15"/>
          <p:cNvSpPr txBox="1">
            <a:spLocks noChangeArrowheads="1"/>
          </p:cNvSpPr>
          <p:nvPr/>
        </p:nvSpPr>
        <p:spPr bwMode="auto">
          <a:xfrm>
            <a:off x="3419872" y="4047222"/>
            <a:ext cx="5205264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r>
              <a:rPr lang="en-US" altLang="ja-JP" sz="1400" b="1" u="sng" dirty="0">
                <a:solidFill>
                  <a:srgbClr val="FF0000"/>
                </a:solidFill>
                <a:latin typeface="+mj-lt"/>
                <a:ea typeface="HGPｺﾞｼｯｸM" pitchFamily="50" charset="-128"/>
                <a:cs typeface="CRＣ＆Ｇ由紀葉太楷書体04" pitchFamily="2" charset="-128"/>
              </a:rPr>
              <a:t>The bus will arrive at the West Entrance to the JR Okayama Station.</a:t>
            </a:r>
          </a:p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r>
              <a:rPr lang="en-US" altLang="ja-JP" sz="1400" b="1" u="sng" dirty="0">
                <a:solidFill>
                  <a:srgbClr val="FF0000"/>
                </a:solidFill>
                <a:latin typeface="+mj-lt"/>
                <a:ea typeface="HGPｺﾞｼｯｸM" pitchFamily="50" charset="-128"/>
                <a:cs typeface="CRＣ＆Ｇ由紀葉太楷書体04" pitchFamily="2" charset="-128"/>
              </a:rPr>
              <a:t>Welcome to Okayama City!</a:t>
            </a:r>
          </a:p>
        </p:txBody>
      </p:sp>
    </p:spTree>
    <p:extLst>
      <p:ext uri="{BB962C8B-B14F-4D97-AF65-F5344CB8AC3E}">
        <p14:creationId xmlns:p14="http://schemas.microsoft.com/office/powerpoint/2010/main" val="3903741444"/>
      </p:ext>
    </p:extLst>
  </p:cSld>
  <p:clrMapOvr>
    <a:masterClrMapping/>
  </p:clrMapOvr>
  <p:transition spd="med" advClick="0" advTm="0"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グループ化 5"/>
          <p:cNvGrpSpPr>
            <a:grpSpLocks/>
          </p:cNvGrpSpPr>
          <p:nvPr/>
        </p:nvGrpSpPr>
        <p:grpSpPr bwMode="auto">
          <a:xfrm>
            <a:off x="-33338" y="-73025"/>
            <a:ext cx="9144001" cy="6869113"/>
            <a:chOff x="0" y="-10590"/>
            <a:chExt cx="9144000" cy="6868589"/>
          </a:xfrm>
        </p:grpSpPr>
        <p:sp>
          <p:nvSpPr>
            <p:cNvPr id="244" name="正方形/長方形 243"/>
            <p:cNvSpPr/>
            <p:nvPr/>
          </p:nvSpPr>
          <p:spPr>
            <a:xfrm>
              <a:off x="0" y="6786566"/>
              <a:ext cx="9144000" cy="71433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45" name="正方形/長方形 244"/>
            <p:cNvSpPr/>
            <p:nvPr/>
          </p:nvSpPr>
          <p:spPr>
            <a:xfrm>
              <a:off x="0" y="6719897"/>
              <a:ext cx="9144000" cy="7143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46" name="正方形/長方形 245"/>
            <p:cNvSpPr/>
            <p:nvPr/>
          </p:nvSpPr>
          <p:spPr>
            <a:xfrm>
              <a:off x="0" y="56080"/>
              <a:ext cx="9144000" cy="71433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47" name="正方形/長方形 246"/>
            <p:cNvSpPr/>
            <p:nvPr/>
          </p:nvSpPr>
          <p:spPr>
            <a:xfrm>
              <a:off x="0" y="-10590"/>
              <a:ext cx="9144000" cy="7143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sp>
        <p:nvSpPr>
          <p:cNvPr id="8195" name="テキスト ボックス 10"/>
          <p:cNvSpPr txBox="1">
            <a:spLocks noChangeArrowheads="1"/>
          </p:cNvSpPr>
          <p:nvPr/>
        </p:nvSpPr>
        <p:spPr bwMode="auto">
          <a:xfrm>
            <a:off x="973636" y="190597"/>
            <a:ext cx="82994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marL="441325" indent="-441325" eaLnBrk="1" hangingPunct="1"/>
            <a:r>
              <a:rPr lang="en-US" altLang="ja-JP" b="1" dirty="0" smtClean="0">
                <a:solidFill>
                  <a:srgbClr val="0000FF"/>
                </a:solidFill>
                <a:latin typeface="+mj-lt"/>
                <a:ea typeface="HGPｺﾞｼｯｸM" pitchFamily="50" charset="-128"/>
                <a:cs typeface="Times New Roman" pitchFamily="18" charset="0"/>
              </a:rPr>
              <a:t>1.</a:t>
            </a:r>
            <a:r>
              <a:rPr lang="en-US" altLang="ja-JP" b="1" dirty="0" smtClean="0">
                <a:solidFill>
                  <a:srgbClr val="00B0F0"/>
                </a:solidFill>
                <a:latin typeface="+mj-lt"/>
                <a:ea typeface="HGPｺﾞｼｯｸM" panose="020B06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b="1" dirty="0">
                <a:solidFill>
                  <a:srgbClr val="0000FF"/>
                </a:solidFill>
                <a:latin typeface="+mj-lt"/>
                <a:ea typeface="HGPｺﾞｼｯｸM" panose="020B0600000000000000" pitchFamily="50" charset="-128"/>
                <a:cs typeface="Times New Roman" panose="02020603050405020304" pitchFamily="18" charset="0"/>
              </a:rPr>
              <a:t>Good access </a:t>
            </a:r>
            <a:r>
              <a:rPr lang="en-US" altLang="ja-JP" b="1" dirty="0" smtClean="0">
                <a:solidFill>
                  <a:srgbClr val="0000FF"/>
                </a:solidFill>
                <a:latin typeface="+mj-lt"/>
                <a:ea typeface="HGPｺﾞｼｯｸM" panose="020B0600000000000000" pitchFamily="50" charset="-128"/>
                <a:cs typeface="Times New Roman" panose="02020603050405020304" pitchFamily="18" charset="0"/>
              </a:rPr>
              <a:t>(2)</a:t>
            </a:r>
            <a:endParaRPr lang="ja-JP" altLang="en-US" b="1" dirty="0">
              <a:solidFill>
                <a:srgbClr val="0000FF"/>
              </a:solidFill>
              <a:latin typeface="+mj-lt"/>
              <a:ea typeface="HGPｺﾞｼｯｸM" pitchFamily="50" charset="-128"/>
              <a:cs typeface="Times New Roman" pitchFamily="18" charset="0"/>
            </a:endParaRPr>
          </a:p>
        </p:txBody>
      </p:sp>
      <p:pic>
        <p:nvPicPr>
          <p:cNvPr id="8196" name="Picture 1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"/>
          <a:stretch>
            <a:fillRect/>
          </a:stretch>
        </p:blipFill>
        <p:spPr bwMode="auto">
          <a:xfrm>
            <a:off x="165100" y="1408113"/>
            <a:ext cx="4987925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7" name="グループ化 208"/>
          <p:cNvGrpSpPr>
            <a:grpSpLocks/>
          </p:cNvGrpSpPr>
          <p:nvPr/>
        </p:nvGrpSpPr>
        <p:grpSpPr bwMode="auto">
          <a:xfrm>
            <a:off x="1027113" y="3832225"/>
            <a:ext cx="344487" cy="214313"/>
            <a:chOff x="549071" y="1412875"/>
            <a:chExt cx="395293" cy="244411"/>
          </a:xfrm>
        </p:grpSpPr>
        <p:sp>
          <p:nvSpPr>
            <p:cNvPr id="140" name="円/楕円 139"/>
            <p:cNvSpPr/>
            <p:nvPr/>
          </p:nvSpPr>
          <p:spPr bwMode="auto">
            <a:xfrm>
              <a:off x="663833" y="1450895"/>
              <a:ext cx="160303" cy="159319"/>
            </a:xfrm>
            <a:prstGeom prst="ellipse">
              <a:avLst/>
            </a:prstGeom>
            <a:solidFill>
              <a:srgbClr val="FF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 sz="1400"/>
            </a:p>
          </p:txBody>
        </p:sp>
        <p:sp>
          <p:nvSpPr>
            <p:cNvPr id="8297" name="テキスト ボックス 4"/>
            <p:cNvSpPr txBox="1">
              <a:spLocks noChangeArrowheads="1"/>
            </p:cNvSpPr>
            <p:nvPr/>
          </p:nvSpPr>
          <p:spPr bwMode="auto">
            <a:xfrm>
              <a:off x="549071" y="1412875"/>
              <a:ext cx="395293" cy="244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algn="ctr" eaLnBrk="1" hangingPunct="1"/>
              <a:endParaRPr lang="ja-JP" altLang="en-US" sz="800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8198" name="グループ化 209"/>
          <p:cNvGrpSpPr>
            <a:grpSpLocks/>
          </p:cNvGrpSpPr>
          <p:nvPr/>
        </p:nvGrpSpPr>
        <p:grpSpPr bwMode="auto">
          <a:xfrm>
            <a:off x="989013" y="3970338"/>
            <a:ext cx="344487" cy="214312"/>
            <a:chOff x="549071" y="1628932"/>
            <a:chExt cx="395293" cy="244411"/>
          </a:xfrm>
        </p:grpSpPr>
        <p:sp>
          <p:nvSpPr>
            <p:cNvPr id="141" name="円/楕円 140"/>
            <p:cNvSpPr/>
            <p:nvPr/>
          </p:nvSpPr>
          <p:spPr bwMode="auto">
            <a:xfrm>
              <a:off x="663833" y="1668762"/>
              <a:ext cx="160303" cy="159320"/>
            </a:xfrm>
            <a:prstGeom prst="ellipse">
              <a:avLst/>
            </a:prstGeom>
            <a:solidFill>
              <a:srgbClr val="FF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 sz="1400"/>
            </a:p>
          </p:txBody>
        </p:sp>
        <p:sp>
          <p:nvSpPr>
            <p:cNvPr id="8295" name="テキスト ボックス 7"/>
            <p:cNvSpPr txBox="1">
              <a:spLocks noChangeArrowheads="1"/>
            </p:cNvSpPr>
            <p:nvPr/>
          </p:nvSpPr>
          <p:spPr bwMode="auto">
            <a:xfrm>
              <a:off x="549071" y="1628932"/>
              <a:ext cx="395293" cy="244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algn="ctr" eaLnBrk="1" hangingPunct="1"/>
              <a:endParaRPr lang="ja-JP" altLang="en-US" sz="80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42" name="円/楕円 141"/>
          <p:cNvSpPr/>
          <p:nvPr/>
        </p:nvSpPr>
        <p:spPr bwMode="auto">
          <a:xfrm>
            <a:off x="973138" y="3429000"/>
            <a:ext cx="139700" cy="139700"/>
          </a:xfrm>
          <a:prstGeom prst="ellipse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sz="1400"/>
          </a:p>
        </p:txBody>
      </p:sp>
      <p:grpSp>
        <p:nvGrpSpPr>
          <p:cNvPr id="8200" name="グループ化 211"/>
          <p:cNvGrpSpPr>
            <a:grpSpLocks/>
          </p:cNvGrpSpPr>
          <p:nvPr/>
        </p:nvGrpSpPr>
        <p:grpSpPr bwMode="auto">
          <a:xfrm>
            <a:off x="1036638" y="3268663"/>
            <a:ext cx="327025" cy="258762"/>
            <a:chOff x="549071" y="2061045"/>
            <a:chExt cx="395293" cy="246483"/>
          </a:xfrm>
        </p:grpSpPr>
        <p:sp>
          <p:nvSpPr>
            <p:cNvPr id="143" name="円/楕円 142"/>
            <p:cNvSpPr/>
            <p:nvPr/>
          </p:nvSpPr>
          <p:spPr bwMode="auto">
            <a:xfrm>
              <a:off x="664205" y="2103386"/>
              <a:ext cx="159268" cy="160290"/>
            </a:xfrm>
            <a:prstGeom prst="ellipse">
              <a:avLst/>
            </a:prstGeom>
            <a:solidFill>
              <a:srgbClr val="FF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 sz="1400"/>
            </a:p>
          </p:txBody>
        </p:sp>
        <p:sp>
          <p:nvSpPr>
            <p:cNvPr id="8293" name="テキスト ボックス 9"/>
            <p:cNvSpPr txBox="1">
              <a:spLocks noChangeArrowheads="1"/>
            </p:cNvSpPr>
            <p:nvPr/>
          </p:nvSpPr>
          <p:spPr bwMode="auto">
            <a:xfrm>
              <a:off x="549071" y="2061045"/>
              <a:ext cx="395293" cy="246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algn="ctr" eaLnBrk="1" hangingPunct="1"/>
              <a:endParaRPr lang="ja-JP" altLang="en-US" sz="800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8201" name="グループ化 212"/>
          <p:cNvGrpSpPr>
            <a:grpSpLocks/>
          </p:cNvGrpSpPr>
          <p:nvPr/>
        </p:nvGrpSpPr>
        <p:grpSpPr bwMode="auto">
          <a:xfrm>
            <a:off x="619125" y="3417888"/>
            <a:ext cx="344488" cy="214312"/>
            <a:chOff x="447720" y="2295014"/>
            <a:chExt cx="395293" cy="244411"/>
          </a:xfrm>
        </p:grpSpPr>
        <p:sp>
          <p:nvSpPr>
            <p:cNvPr id="144" name="円/楕円 143"/>
            <p:cNvSpPr/>
            <p:nvPr/>
          </p:nvSpPr>
          <p:spPr bwMode="auto">
            <a:xfrm>
              <a:off x="664494" y="2322170"/>
              <a:ext cx="160303" cy="159320"/>
            </a:xfrm>
            <a:prstGeom prst="ellipse">
              <a:avLst/>
            </a:prstGeom>
            <a:solidFill>
              <a:srgbClr val="FF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 sz="1400"/>
            </a:p>
          </p:txBody>
        </p:sp>
        <p:sp>
          <p:nvSpPr>
            <p:cNvPr id="8291" name="テキスト ボックス 10"/>
            <p:cNvSpPr txBox="1">
              <a:spLocks noChangeArrowheads="1"/>
            </p:cNvSpPr>
            <p:nvPr/>
          </p:nvSpPr>
          <p:spPr bwMode="auto">
            <a:xfrm>
              <a:off x="447720" y="2295014"/>
              <a:ext cx="395293" cy="244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algn="ctr" eaLnBrk="1" hangingPunct="1"/>
              <a:endParaRPr lang="ja-JP" altLang="en-US" sz="800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8202" name="グループ化 213"/>
          <p:cNvGrpSpPr>
            <a:grpSpLocks/>
          </p:cNvGrpSpPr>
          <p:nvPr/>
        </p:nvGrpSpPr>
        <p:grpSpPr bwMode="auto">
          <a:xfrm>
            <a:off x="819150" y="3254375"/>
            <a:ext cx="346075" cy="214313"/>
            <a:chOff x="553844" y="2512168"/>
            <a:chExt cx="395293" cy="244411"/>
          </a:xfrm>
        </p:grpSpPr>
        <p:sp>
          <p:nvSpPr>
            <p:cNvPr id="145" name="円/楕円 144"/>
            <p:cNvSpPr/>
            <p:nvPr/>
          </p:nvSpPr>
          <p:spPr bwMode="auto">
            <a:xfrm>
              <a:off x="662640" y="2541135"/>
              <a:ext cx="159568" cy="159319"/>
            </a:xfrm>
            <a:prstGeom prst="ellipse">
              <a:avLst/>
            </a:prstGeom>
            <a:solidFill>
              <a:srgbClr val="FF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 sz="1400"/>
            </a:p>
          </p:txBody>
        </p:sp>
        <p:sp>
          <p:nvSpPr>
            <p:cNvPr id="8289" name="テキスト ボックス 11"/>
            <p:cNvSpPr txBox="1">
              <a:spLocks noChangeArrowheads="1"/>
            </p:cNvSpPr>
            <p:nvPr/>
          </p:nvSpPr>
          <p:spPr bwMode="auto">
            <a:xfrm>
              <a:off x="553844" y="2512168"/>
              <a:ext cx="395293" cy="244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algn="ctr" eaLnBrk="1" hangingPunct="1"/>
              <a:endParaRPr lang="ja-JP" altLang="en-US" sz="800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8203" name="グループ化 214"/>
          <p:cNvGrpSpPr>
            <a:grpSpLocks/>
          </p:cNvGrpSpPr>
          <p:nvPr/>
        </p:nvGrpSpPr>
        <p:grpSpPr bwMode="auto">
          <a:xfrm>
            <a:off x="1403350" y="3548063"/>
            <a:ext cx="344488" cy="214312"/>
            <a:chOff x="549071" y="2709216"/>
            <a:chExt cx="395293" cy="246483"/>
          </a:xfrm>
        </p:grpSpPr>
        <p:sp>
          <p:nvSpPr>
            <p:cNvPr id="146" name="円/楕円 145"/>
            <p:cNvSpPr/>
            <p:nvPr/>
          </p:nvSpPr>
          <p:spPr bwMode="auto">
            <a:xfrm>
              <a:off x="663834" y="2756687"/>
              <a:ext cx="160303" cy="160671"/>
            </a:xfrm>
            <a:prstGeom prst="ellipse">
              <a:avLst/>
            </a:prstGeom>
            <a:solidFill>
              <a:srgbClr val="FF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 sz="1400"/>
            </a:p>
          </p:txBody>
        </p:sp>
        <p:sp>
          <p:nvSpPr>
            <p:cNvPr id="8287" name="テキスト ボックス 12"/>
            <p:cNvSpPr txBox="1">
              <a:spLocks noChangeArrowheads="1"/>
            </p:cNvSpPr>
            <p:nvPr/>
          </p:nvSpPr>
          <p:spPr bwMode="auto">
            <a:xfrm>
              <a:off x="549071" y="2709216"/>
              <a:ext cx="395293" cy="246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algn="ctr" eaLnBrk="1" hangingPunct="1"/>
              <a:endParaRPr lang="ja-JP" altLang="en-US" sz="800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8204" name="グループ化 215"/>
          <p:cNvGrpSpPr>
            <a:grpSpLocks/>
          </p:cNvGrpSpPr>
          <p:nvPr/>
        </p:nvGrpSpPr>
        <p:grpSpPr bwMode="auto">
          <a:xfrm>
            <a:off x="1196975" y="3629025"/>
            <a:ext cx="344488" cy="214313"/>
            <a:chOff x="549071" y="2925273"/>
            <a:chExt cx="395293" cy="244411"/>
          </a:xfrm>
        </p:grpSpPr>
        <p:sp>
          <p:nvSpPr>
            <p:cNvPr id="147" name="円/楕円 146"/>
            <p:cNvSpPr/>
            <p:nvPr/>
          </p:nvSpPr>
          <p:spPr bwMode="auto">
            <a:xfrm>
              <a:off x="663834" y="2974156"/>
              <a:ext cx="160303" cy="161129"/>
            </a:xfrm>
            <a:prstGeom prst="ellipse">
              <a:avLst/>
            </a:prstGeom>
            <a:solidFill>
              <a:srgbClr val="FF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 sz="1400"/>
            </a:p>
          </p:txBody>
        </p:sp>
        <p:sp>
          <p:nvSpPr>
            <p:cNvPr id="8285" name="テキスト ボックス 13"/>
            <p:cNvSpPr txBox="1">
              <a:spLocks noChangeArrowheads="1"/>
            </p:cNvSpPr>
            <p:nvPr/>
          </p:nvSpPr>
          <p:spPr bwMode="auto">
            <a:xfrm>
              <a:off x="549071" y="2925273"/>
              <a:ext cx="395293" cy="244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algn="ctr" eaLnBrk="1" hangingPunct="1"/>
              <a:endParaRPr lang="ja-JP" altLang="en-US" sz="800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8205" name="グループ化 216"/>
          <p:cNvGrpSpPr>
            <a:grpSpLocks/>
          </p:cNvGrpSpPr>
          <p:nvPr/>
        </p:nvGrpSpPr>
        <p:grpSpPr bwMode="auto">
          <a:xfrm>
            <a:off x="1203325" y="2276475"/>
            <a:ext cx="344488" cy="214313"/>
            <a:chOff x="549071" y="3141330"/>
            <a:chExt cx="395293" cy="244411"/>
          </a:xfrm>
        </p:grpSpPr>
        <p:sp>
          <p:nvSpPr>
            <p:cNvPr id="148" name="円/楕円 147"/>
            <p:cNvSpPr/>
            <p:nvPr/>
          </p:nvSpPr>
          <p:spPr bwMode="auto">
            <a:xfrm>
              <a:off x="663834" y="3192023"/>
              <a:ext cx="160303" cy="161130"/>
            </a:xfrm>
            <a:prstGeom prst="ellipse">
              <a:avLst/>
            </a:prstGeom>
            <a:solidFill>
              <a:srgbClr val="FF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 sz="1400"/>
            </a:p>
          </p:txBody>
        </p:sp>
        <p:sp>
          <p:nvSpPr>
            <p:cNvPr id="8283" name="テキスト ボックス 14"/>
            <p:cNvSpPr txBox="1">
              <a:spLocks noChangeArrowheads="1"/>
            </p:cNvSpPr>
            <p:nvPr/>
          </p:nvSpPr>
          <p:spPr bwMode="auto">
            <a:xfrm>
              <a:off x="549071" y="3141330"/>
              <a:ext cx="395293" cy="244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algn="ctr" eaLnBrk="1" hangingPunct="1"/>
              <a:endParaRPr lang="ja-JP" altLang="en-US" sz="800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8206" name="グループ化 217"/>
          <p:cNvGrpSpPr>
            <a:grpSpLocks/>
          </p:cNvGrpSpPr>
          <p:nvPr/>
        </p:nvGrpSpPr>
        <p:grpSpPr bwMode="auto">
          <a:xfrm>
            <a:off x="1476375" y="1844675"/>
            <a:ext cx="344488" cy="214313"/>
            <a:chOff x="539552" y="3357563"/>
            <a:chExt cx="395287" cy="244411"/>
          </a:xfrm>
        </p:grpSpPr>
        <p:sp>
          <p:nvSpPr>
            <p:cNvPr id="149" name="円/楕円 148"/>
            <p:cNvSpPr/>
            <p:nvPr/>
          </p:nvSpPr>
          <p:spPr bwMode="auto">
            <a:xfrm>
              <a:off x="663421" y="3402825"/>
              <a:ext cx="160300" cy="159319"/>
            </a:xfrm>
            <a:prstGeom prst="ellipse">
              <a:avLst/>
            </a:prstGeom>
            <a:solidFill>
              <a:srgbClr val="FF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 sz="1400"/>
            </a:p>
          </p:txBody>
        </p:sp>
        <p:sp>
          <p:nvSpPr>
            <p:cNvPr id="169" name="テキスト ボックス 168"/>
            <p:cNvSpPr txBox="1"/>
            <p:nvPr/>
          </p:nvSpPr>
          <p:spPr bwMode="auto">
            <a:xfrm>
              <a:off x="539552" y="3357563"/>
              <a:ext cx="395287" cy="24441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 altLang="ja-JP" sz="800" spc="-9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8207" name="グループ化 219"/>
          <p:cNvGrpSpPr>
            <a:grpSpLocks/>
          </p:cNvGrpSpPr>
          <p:nvPr/>
        </p:nvGrpSpPr>
        <p:grpSpPr bwMode="auto">
          <a:xfrm>
            <a:off x="3040063" y="2998788"/>
            <a:ext cx="346075" cy="214312"/>
            <a:chOff x="539552" y="3789363"/>
            <a:chExt cx="395287" cy="246483"/>
          </a:xfrm>
        </p:grpSpPr>
        <p:sp>
          <p:nvSpPr>
            <p:cNvPr id="3" name="円/楕円 150"/>
            <p:cNvSpPr/>
            <p:nvPr/>
          </p:nvSpPr>
          <p:spPr bwMode="auto">
            <a:xfrm>
              <a:off x="662853" y="3836834"/>
              <a:ext cx="161378" cy="160671"/>
            </a:xfrm>
            <a:prstGeom prst="ellipse">
              <a:avLst/>
            </a:prstGeom>
            <a:solidFill>
              <a:srgbClr val="FF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 sz="1400"/>
            </a:p>
          </p:txBody>
        </p:sp>
        <p:sp>
          <p:nvSpPr>
            <p:cNvPr id="8279" name="テキスト ボックス 170"/>
            <p:cNvSpPr txBox="1">
              <a:spLocks noChangeArrowheads="1"/>
            </p:cNvSpPr>
            <p:nvPr/>
          </p:nvSpPr>
          <p:spPr bwMode="auto">
            <a:xfrm>
              <a:off x="539552" y="3789363"/>
              <a:ext cx="395287" cy="246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algn="ctr" eaLnBrk="1" hangingPunct="1"/>
              <a:endParaRPr lang="ja-JP" altLang="en-US" sz="800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8208" name="グループ化 220"/>
          <p:cNvGrpSpPr>
            <a:grpSpLocks/>
          </p:cNvGrpSpPr>
          <p:nvPr/>
        </p:nvGrpSpPr>
        <p:grpSpPr bwMode="auto">
          <a:xfrm>
            <a:off x="1403350" y="3397250"/>
            <a:ext cx="344488" cy="214313"/>
            <a:chOff x="539552" y="4005263"/>
            <a:chExt cx="395287" cy="244411"/>
          </a:xfrm>
        </p:grpSpPr>
        <p:sp>
          <p:nvSpPr>
            <p:cNvPr id="152" name="円/楕円 151"/>
            <p:cNvSpPr/>
            <p:nvPr/>
          </p:nvSpPr>
          <p:spPr bwMode="auto">
            <a:xfrm>
              <a:off x="663421" y="4054146"/>
              <a:ext cx="160300" cy="161129"/>
            </a:xfrm>
            <a:prstGeom prst="ellipse">
              <a:avLst/>
            </a:prstGeom>
            <a:solidFill>
              <a:srgbClr val="FF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 sz="1400"/>
            </a:p>
          </p:txBody>
        </p:sp>
        <p:sp>
          <p:nvSpPr>
            <p:cNvPr id="8277" name="テキスト ボックス 171"/>
            <p:cNvSpPr txBox="1">
              <a:spLocks noChangeArrowheads="1"/>
            </p:cNvSpPr>
            <p:nvPr/>
          </p:nvSpPr>
          <p:spPr bwMode="auto">
            <a:xfrm>
              <a:off x="539552" y="4005263"/>
              <a:ext cx="395287" cy="244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algn="ctr" eaLnBrk="1" hangingPunct="1"/>
              <a:endParaRPr lang="ja-JP" altLang="en-US" sz="800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8209" name="グループ化 221"/>
          <p:cNvGrpSpPr>
            <a:grpSpLocks/>
          </p:cNvGrpSpPr>
          <p:nvPr/>
        </p:nvGrpSpPr>
        <p:grpSpPr bwMode="auto">
          <a:xfrm>
            <a:off x="2413000" y="3625850"/>
            <a:ext cx="346075" cy="214313"/>
            <a:chOff x="539552" y="4221163"/>
            <a:chExt cx="395287" cy="244411"/>
          </a:xfrm>
        </p:grpSpPr>
        <p:sp>
          <p:nvSpPr>
            <p:cNvPr id="153" name="円/楕円 152"/>
            <p:cNvSpPr/>
            <p:nvPr/>
          </p:nvSpPr>
          <p:spPr bwMode="auto">
            <a:xfrm>
              <a:off x="662853" y="4273667"/>
              <a:ext cx="161379" cy="159319"/>
            </a:xfrm>
            <a:prstGeom prst="ellipse">
              <a:avLst/>
            </a:prstGeom>
            <a:solidFill>
              <a:srgbClr val="FF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 sz="1400"/>
            </a:p>
          </p:txBody>
        </p:sp>
        <p:sp>
          <p:nvSpPr>
            <p:cNvPr id="8275" name="テキスト ボックス 172"/>
            <p:cNvSpPr txBox="1">
              <a:spLocks noChangeArrowheads="1"/>
            </p:cNvSpPr>
            <p:nvPr/>
          </p:nvSpPr>
          <p:spPr bwMode="auto">
            <a:xfrm>
              <a:off x="539552" y="4221163"/>
              <a:ext cx="395287" cy="244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algn="ctr" eaLnBrk="1" hangingPunct="1"/>
              <a:endParaRPr lang="ja-JP" altLang="en-US" sz="800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8210" name="グループ化 222"/>
          <p:cNvGrpSpPr>
            <a:grpSpLocks/>
          </p:cNvGrpSpPr>
          <p:nvPr/>
        </p:nvGrpSpPr>
        <p:grpSpPr bwMode="auto">
          <a:xfrm>
            <a:off x="2409825" y="3789363"/>
            <a:ext cx="346075" cy="214312"/>
            <a:chOff x="539552" y="4437063"/>
            <a:chExt cx="395287" cy="246483"/>
          </a:xfrm>
        </p:grpSpPr>
        <p:sp>
          <p:nvSpPr>
            <p:cNvPr id="154" name="円/楕円 153"/>
            <p:cNvSpPr/>
            <p:nvPr/>
          </p:nvSpPr>
          <p:spPr bwMode="auto">
            <a:xfrm>
              <a:off x="662853" y="4477231"/>
              <a:ext cx="161379" cy="160671"/>
            </a:xfrm>
            <a:prstGeom prst="ellipse">
              <a:avLst/>
            </a:prstGeom>
            <a:solidFill>
              <a:srgbClr val="FF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 sz="1400"/>
            </a:p>
          </p:txBody>
        </p:sp>
        <p:sp>
          <p:nvSpPr>
            <p:cNvPr id="8273" name="テキスト ボックス 173"/>
            <p:cNvSpPr txBox="1">
              <a:spLocks noChangeArrowheads="1"/>
            </p:cNvSpPr>
            <p:nvPr/>
          </p:nvSpPr>
          <p:spPr bwMode="auto">
            <a:xfrm>
              <a:off x="539552" y="4437063"/>
              <a:ext cx="395287" cy="246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algn="ctr" eaLnBrk="1" hangingPunct="1"/>
              <a:endParaRPr lang="ja-JP" altLang="en-US" sz="800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8211" name="グループ化 223"/>
          <p:cNvGrpSpPr>
            <a:grpSpLocks/>
          </p:cNvGrpSpPr>
          <p:nvPr/>
        </p:nvGrpSpPr>
        <p:grpSpPr bwMode="auto">
          <a:xfrm>
            <a:off x="2171700" y="4095750"/>
            <a:ext cx="346075" cy="214313"/>
            <a:chOff x="539552" y="4652963"/>
            <a:chExt cx="395287" cy="246483"/>
          </a:xfrm>
        </p:grpSpPr>
        <p:sp>
          <p:nvSpPr>
            <p:cNvPr id="155" name="円/楕円 154"/>
            <p:cNvSpPr/>
            <p:nvPr/>
          </p:nvSpPr>
          <p:spPr bwMode="auto">
            <a:xfrm>
              <a:off x="662853" y="4694957"/>
              <a:ext cx="161379" cy="158844"/>
            </a:xfrm>
            <a:prstGeom prst="ellipse">
              <a:avLst/>
            </a:prstGeom>
            <a:solidFill>
              <a:srgbClr val="FF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 sz="1400"/>
            </a:p>
          </p:txBody>
        </p:sp>
        <p:sp>
          <p:nvSpPr>
            <p:cNvPr id="8271" name="テキスト ボックス 174"/>
            <p:cNvSpPr txBox="1">
              <a:spLocks noChangeArrowheads="1"/>
            </p:cNvSpPr>
            <p:nvPr/>
          </p:nvSpPr>
          <p:spPr bwMode="auto">
            <a:xfrm>
              <a:off x="539552" y="4652963"/>
              <a:ext cx="395287" cy="246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algn="ctr" eaLnBrk="1" hangingPunct="1"/>
              <a:endParaRPr lang="ja-JP" altLang="en-US" sz="800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8212" name="グループ化 224"/>
          <p:cNvGrpSpPr>
            <a:grpSpLocks/>
          </p:cNvGrpSpPr>
          <p:nvPr/>
        </p:nvGrpSpPr>
        <p:grpSpPr bwMode="auto">
          <a:xfrm>
            <a:off x="1785938" y="3743325"/>
            <a:ext cx="344487" cy="214313"/>
            <a:chOff x="539552" y="4870450"/>
            <a:chExt cx="395287" cy="246483"/>
          </a:xfrm>
        </p:grpSpPr>
        <p:sp>
          <p:nvSpPr>
            <p:cNvPr id="156" name="円/楕円 155"/>
            <p:cNvSpPr/>
            <p:nvPr/>
          </p:nvSpPr>
          <p:spPr bwMode="auto">
            <a:xfrm>
              <a:off x="663421" y="4912444"/>
              <a:ext cx="160301" cy="160670"/>
            </a:xfrm>
            <a:prstGeom prst="ellipse">
              <a:avLst/>
            </a:prstGeom>
            <a:solidFill>
              <a:srgbClr val="FF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 sz="1400"/>
            </a:p>
          </p:txBody>
        </p:sp>
        <p:sp>
          <p:nvSpPr>
            <p:cNvPr id="8269" name="テキスト ボックス 175"/>
            <p:cNvSpPr txBox="1">
              <a:spLocks noChangeArrowheads="1"/>
            </p:cNvSpPr>
            <p:nvPr/>
          </p:nvSpPr>
          <p:spPr bwMode="auto">
            <a:xfrm>
              <a:off x="539552" y="4870450"/>
              <a:ext cx="395287" cy="246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algn="ctr" eaLnBrk="1" hangingPunct="1"/>
              <a:endParaRPr lang="ja-JP" altLang="en-US" sz="800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8213" name="グループ化 225"/>
          <p:cNvGrpSpPr>
            <a:grpSpLocks/>
          </p:cNvGrpSpPr>
          <p:nvPr/>
        </p:nvGrpSpPr>
        <p:grpSpPr bwMode="auto">
          <a:xfrm>
            <a:off x="1760538" y="3886200"/>
            <a:ext cx="344487" cy="214313"/>
            <a:chOff x="539552" y="5086350"/>
            <a:chExt cx="395287" cy="244411"/>
          </a:xfrm>
        </p:grpSpPr>
        <p:sp>
          <p:nvSpPr>
            <p:cNvPr id="157" name="円/楕円 156"/>
            <p:cNvSpPr/>
            <p:nvPr/>
          </p:nvSpPr>
          <p:spPr bwMode="auto">
            <a:xfrm>
              <a:off x="663421" y="5131612"/>
              <a:ext cx="160301" cy="159319"/>
            </a:xfrm>
            <a:prstGeom prst="ellipse">
              <a:avLst/>
            </a:prstGeom>
            <a:solidFill>
              <a:srgbClr val="FF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 sz="1400"/>
            </a:p>
          </p:txBody>
        </p:sp>
        <p:sp>
          <p:nvSpPr>
            <p:cNvPr id="8267" name="テキスト ボックス 176"/>
            <p:cNvSpPr txBox="1">
              <a:spLocks noChangeArrowheads="1"/>
            </p:cNvSpPr>
            <p:nvPr/>
          </p:nvSpPr>
          <p:spPr bwMode="auto">
            <a:xfrm>
              <a:off x="539552" y="5086350"/>
              <a:ext cx="395287" cy="244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algn="ctr" eaLnBrk="1" hangingPunct="1"/>
              <a:endParaRPr lang="ja-JP" altLang="en-US" sz="800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8214" name="グループ化 226"/>
          <p:cNvGrpSpPr>
            <a:grpSpLocks/>
          </p:cNvGrpSpPr>
          <p:nvPr/>
        </p:nvGrpSpPr>
        <p:grpSpPr bwMode="auto">
          <a:xfrm>
            <a:off x="1603375" y="3844925"/>
            <a:ext cx="346075" cy="214313"/>
            <a:chOff x="539552" y="5302250"/>
            <a:chExt cx="395287" cy="246483"/>
          </a:xfrm>
        </p:grpSpPr>
        <p:sp>
          <p:nvSpPr>
            <p:cNvPr id="158" name="円/楕円 157"/>
            <p:cNvSpPr/>
            <p:nvPr/>
          </p:nvSpPr>
          <p:spPr bwMode="auto">
            <a:xfrm>
              <a:off x="662853" y="5347895"/>
              <a:ext cx="161379" cy="160670"/>
            </a:xfrm>
            <a:prstGeom prst="ellipse">
              <a:avLst/>
            </a:prstGeom>
            <a:solidFill>
              <a:srgbClr val="FF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 sz="1400"/>
            </a:p>
          </p:txBody>
        </p:sp>
        <p:sp>
          <p:nvSpPr>
            <p:cNvPr id="8265" name="テキスト ボックス 177"/>
            <p:cNvSpPr txBox="1">
              <a:spLocks noChangeArrowheads="1"/>
            </p:cNvSpPr>
            <p:nvPr/>
          </p:nvSpPr>
          <p:spPr bwMode="auto">
            <a:xfrm>
              <a:off x="539552" y="5302250"/>
              <a:ext cx="395287" cy="246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algn="ctr" eaLnBrk="1" hangingPunct="1"/>
              <a:endParaRPr lang="ja-JP" altLang="en-US" sz="800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8215" name="グループ化 227"/>
          <p:cNvGrpSpPr>
            <a:grpSpLocks/>
          </p:cNvGrpSpPr>
          <p:nvPr/>
        </p:nvGrpSpPr>
        <p:grpSpPr bwMode="auto">
          <a:xfrm>
            <a:off x="1431925" y="3924300"/>
            <a:ext cx="344488" cy="214313"/>
            <a:chOff x="539552" y="5518150"/>
            <a:chExt cx="395287" cy="246483"/>
          </a:xfrm>
        </p:grpSpPr>
        <p:sp>
          <p:nvSpPr>
            <p:cNvPr id="159" name="円/楕円 158"/>
            <p:cNvSpPr/>
            <p:nvPr/>
          </p:nvSpPr>
          <p:spPr bwMode="auto">
            <a:xfrm>
              <a:off x="663421" y="5565621"/>
              <a:ext cx="160300" cy="160670"/>
            </a:xfrm>
            <a:prstGeom prst="ellipse">
              <a:avLst/>
            </a:prstGeom>
            <a:solidFill>
              <a:srgbClr val="FF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 sz="1400"/>
            </a:p>
          </p:txBody>
        </p:sp>
        <p:sp>
          <p:nvSpPr>
            <p:cNvPr id="8263" name="テキスト ボックス 178"/>
            <p:cNvSpPr txBox="1">
              <a:spLocks noChangeArrowheads="1"/>
            </p:cNvSpPr>
            <p:nvPr/>
          </p:nvSpPr>
          <p:spPr bwMode="auto">
            <a:xfrm>
              <a:off x="539552" y="5518150"/>
              <a:ext cx="395287" cy="246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algn="ctr" eaLnBrk="1" hangingPunct="1"/>
              <a:endParaRPr lang="en-US" altLang="ja-JP" sz="800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8216" name="グループ化 228"/>
          <p:cNvGrpSpPr>
            <a:grpSpLocks/>
          </p:cNvGrpSpPr>
          <p:nvPr/>
        </p:nvGrpSpPr>
        <p:grpSpPr bwMode="auto">
          <a:xfrm>
            <a:off x="1449388" y="3790950"/>
            <a:ext cx="346075" cy="214313"/>
            <a:chOff x="2634259" y="1412875"/>
            <a:chExt cx="395287" cy="246483"/>
          </a:xfrm>
        </p:grpSpPr>
        <p:sp>
          <p:nvSpPr>
            <p:cNvPr id="181" name="円/楕円 180"/>
            <p:cNvSpPr/>
            <p:nvPr/>
          </p:nvSpPr>
          <p:spPr bwMode="auto">
            <a:xfrm>
              <a:off x="2746680" y="1451217"/>
              <a:ext cx="161378" cy="158844"/>
            </a:xfrm>
            <a:prstGeom prst="ellipse">
              <a:avLst/>
            </a:prstGeom>
            <a:solidFill>
              <a:srgbClr val="FF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 sz="1400"/>
            </a:p>
          </p:txBody>
        </p:sp>
        <p:sp>
          <p:nvSpPr>
            <p:cNvPr id="8261" name="テキスト ボックス 194"/>
            <p:cNvSpPr txBox="1">
              <a:spLocks noChangeArrowheads="1"/>
            </p:cNvSpPr>
            <p:nvPr/>
          </p:nvSpPr>
          <p:spPr bwMode="auto">
            <a:xfrm>
              <a:off x="2634259" y="1412875"/>
              <a:ext cx="395287" cy="246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algn="ctr" eaLnBrk="1" hangingPunct="1"/>
              <a:endParaRPr lang="ja-JP" altLang="en-US" sz="80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82" name="円/楕円 181"/>
          <p:cNvSpPr/>
          <p:nvPr/>
        </p:nvSpPr>
        <p:spPr bwMode="auto">
          <a:xfrm>
            <a:off x="1333500" y="4016375"/>
            <a:ext cx="139700" cy="139700"/>
          </a:xfrm>
          <a:prstGeom prst="ellipse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sz="1400"/>
          </a:p>
        </p:txBody>
      </p:sp>
      <p:sp>
        <p:nvSpPr>
          <p:cNvPr id="183" name="円/楕円 182"/>
          <p:cNvSpPr/>
          <p:nvPr/>
        </p:nvSpPr>
        <p:spPr bwMode="auto">
          <a:xfrm>
            <a:off x="796925" y="4298950"/>
            <a:ext cx="139700" cy="138113"/>
          </a:xfrm>
          <a:prstGeom prst="ellipse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sz="1400"/>
          </a:p>
        </p:txBody>
      </p:sp>
      <p:grpSp>
        <p:nvGrpSpPr>
          <p:cNvPr id="8219" name="グループ化 231"/>
          <p:cNvGrpSpPr>
            <a:grpSpLocks/>
          </p:cNvGrpSpPr>
          <p:nvPr/>
        </p:nvGrpSpPr>
        <p:grpSpPr bwMode="auto">
          <a:xfrm>
            <a:off x="942975" y="4341813"/>
            <a:ext cx="344488" cy="214312"/>
            <a:chOff x="2627909" y="2060575"/>
            <a:chExt cx="395287" cy="246483"/>
          </a:xfrm>
        </p:grpSpPr>
        <p:sp>
          <p:nvSpPr>
            <p:cNvPr id="184" name="円/楕円 183"/>
            <p:cNvSpPr/>
            <p:nvPr/>
          </p:nvSpPr>
          <p:spPr bwMode="auto">
            <a:xfrm>
              <a:off x="2746313" y="2102568"/>
              <a:ext cx="160300" cy="160671"/>
            </a:xfrm>
            <a:prstGeom prst="ellipse">
              <a:avLst/>
            </a:prstGeom>
            <a:solidFill>
              <a:srgbClr val="FF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 sz="1400"/>
            </a:p>
          </p:txBody>
        </p:sp>
        <p:sp>
          <p:nvSpPr>
            <p:cNvPr id="198" name="テキスト ボックス 197"/>
            <p:cNvSpPr txBox="1"/>
            <p:nvPr/>
          </p:nvSpPr>
          <p:spPr bwMode="auto">
            <a:xfrm>
              <a:off x="2627909" y="2060575"/>
              <a:ext cx="395287" cy="24648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ja-JP" altLang="en-US" sz="800" spc="-5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8220" name="グループ化 232"/>
          <p:cNvGrpSpPr>
            <a:grpSpLocks/>
          </p:cNvGrpSpPr>
          <p:nvPr/>
        </p:nvGrpSpPr>
        <p:grpSpPr bwMode="auto">
          <a:xfrm>
            <a:off x="833438" y="4433888"/>
            <a:ext cx="344487" cy="214312"/>
            <a:chOff x="2627909" y="2276475"/>
            <a:chExt cx="395287" cy="244411"/>
          </a:xfrm>
        </p:grpSpPr>
        <p:sp>
          <p:nvSpPr>
            <p:cNvPr id="185" name="円/楕円 184"/>
            <p:cNvSpPr/>
            <p:nvPr/>
          </p:nvSpPr>
          <p:spPr bwMode="auto">
            <a:xfrm>
              <a:off x="2746313" y="2321736"/>
              <a:ext cx="160301" cy="159320"/>
            </a:xfrm>
            <a:prstGeom prst="ellipse">
              <a:avLst/>
            </a:prstGeom>
            <a:solidFill>
              <a:srgbClr val="FF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 sz="1400"/>
            </a:p>
          </p:txBody>
        </p:sp>
        <p:sp>
          <p:nvSpPr>
            <p:cNvPr id="199" name="テキスト ボックス 198"/>
            <p:cNvSpPr txBox="1"/>
            <p:nvPr/>
          </p:nvSpPr>
          <p:spPr bwMode="auto">
            <a:xfrm>
              <a:off x="2627909" y="2276475"/>
              <a:ext cx="395287" cy="24441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ja-JP" altLang="en-US" sz="800" spc="-5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8221" name="グループ化 233"/>
          <p:cNvGrpSpPr>
            <a:grpSpLocks/>
          </p:cNvGrpSpPr>
          <p:nvPr/>
        </p:nvGrpSpPr>
        <p:grpSpPr bwMode="auto">
          <a:xfrm>
            <a:off x="774700" y="4560888"/>
            <a:ext cx="344488" cy="214312"/>
            <a:chOff x="2627909" y="2492375"/>
            <a:chExt cx="395287" cy="246483"/>
          </a:xfrm>
        </p:grpSpPr>
        <p:sp>
          <p:nvSpPr>
            <p:cNvPr id="186" name="円/楕円 185"/>
            <p:cNvSpPr/>
            <p:nvPr/>
          </p:nvSpPr>
          <p:spPr bwMode="auto">
            <a:xfrm>
              <a:off x="2746313" y="2539846"/>
              <a:ext cx="160300" cy="158844"/>
            </a:xfrm>
            <a:prstGeom prst="ellipse">
              <a:avLst/>
            </a:prstGeom>
            <a:solidFill>
              <a:srgbClr val="FF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 sz="1400"/>
            </a:p>
          </p:txBody>
        </p:sp>
        <p:sp>
          <p:nvSpPr>
            <p:cNvPr id="200" name="テキスト ボックス 199"/>
            <p:cNvSpPr txBox="1"/>
            <p:nvPr/>
          </p:nvSpPr>
          <p:spPr bwMode="auto">
            <a:xfrm>
              <a:off x="2627909" y="2492375"/>
              <a:ext cx="395287" cy="24648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ja-JP" altLang="en-US" sz="800" spc="-5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8222" name="グループ化 234"/>
          <p:cNvGrpSpPr>
            <a:grpSpLocks/>
          </p:cNvGrpSpPr>
          <p:nvPr/>
        </p:nvGrpSpPr>
        <p:grpSpPr bwMode="auto">
          <a:xfrm>
            <a:off x="1016000" y="4460875"/>
            <a:ext cx="344488" cy="214313"/>
            <a:chOff x="2627909" y="2714625"/>
            <a:chExt cx="395287" cy="246483"/>
          </a:xfrm>
        </p:grpSpPr>
        <p:sp>
          <p:nvSpPr>
            <p:cNvPr id="187" name="円/楕円 186"/>
            <p:cNvSpPr/>
            <p:nvPr/>
          </p:nvSpPr>
          <p:spPr bwMode="auto">
            <a:xfrm>
              <a:off x="2746313" y="2756619"/>
              <a:ext cx="160300" cy="160670"/>
            </a:xfrm>
            <a:prstGeom prst="ellipse">
              <a:avLst/>
            </a:prstGeom>
            <a:solidFill>
              <a:srgbClr val="FF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 sz="1400"/>
            </a:p>
          </p:txBody>
        </p:sp>
        <p:sp>
          <p:nvSpPr>
            <p:cNvPr id="201" name="テキスト ボックス 200"/>
            <p:cNvSpPr txBox="1"/>
            <p:nvPr/>
          </p:nvSpPr>
          <p:spPr bwMode="auto">
            <a:xfrm>
              <a:off x="2627909" y="2714625"/>
              <a:ext cx="395287" cy="24648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ja-JP" altLang="en-US" sz="800" spc="-5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8223" name="グループ化 235"/>
          <p:cNvGrpSpPr>
            <a:grpSpLocks/>
          </p:cNvGrpSpPr>
          <p:nvPr/>
        </p:nvGrpSpPr>
        <p:grpSpPr bwMode="auto">
          <a:xfrm>
            <a:off x="1619250" y="4392613"/>
            <a:ext cx="346075" cy="214312"/>
            <a:chOff x="2627909" y="2924175"/>
            <a:chExt cx="395287" cy="244411"/>
          </a:xfrm>
        </p:grpSpPr>
        <p:sp>
          <p:nvSpPr>
            <p:cNvPr id="188" name="円/楕円 187"/>
            <p:cNvSpPr/>
            <p:nvPr/>
          </p:nvSpPr>
          <p:spPr bwMode="auto">
            <a:xfrm>
              <a:off x="2747583" y="2974868"/>
              <a:ext cx="159565" cy="161130"/>
            </a:xfrm>
            <a:prstGeom prst="ellipse">
              <a:avLst/>
            </a:prstGeom>
            <a:solidFill>
              <a:srgbClr val="FF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 sz="1400"/>
            </a:p>
          </p:txBody>
        </p:sp>
        <p:sp>
          <p:nvSpPr>
            <p:cNvPr id="202" name="テキスト ボックス 201"/>
            <p:cNvSpPr txBox="1"/>
            <p:nvPr/>
          </p:nvSpPr>
          <p:spPr bwMode="auto">
            <a:xfrm>
              <a:off x="2627909" y="2924175"/>
              <a:ext cx="395287" cy="24441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ja-JP" altLang="en-US" sz="800" spc="-5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8224" name="グループ化 236"/>
          <p:cNvGrpSpPr>
            <a:grpSpLocks/>
          </p:cNvGrpSpPr>
          <p:nvPr/>
        </p:nvGrpSpPr>
        <p:grpSpPr bwMode="auto">
          <a:xfrm>
            <a:off x="1979613" y="4797425"/>
            <a:ext cx="344487" cy="214313"/>
            <a:chOff x="2627909" y="3141663"/>
            <a:chExt cx="395287" cy="246483"/>
          </a:xfrm>
        </p:grpSpPr>
        <p:sp>
          <p:nvSpPr>
            <p:cNvPr id="189" name="円/楕円 188"/>
            <p:cNvSpPr/>
            <p:nvPr/>
          </p:nvSpPr>
          <p:spPr bwMode="auto">
            <a:xfrm>
              <a:off x="2746313" y="3192785"/>
              <a:ext cx="160301" cy="160670"/>
            </a:xfrm>
            <a:prstGeom prst="ellipse">
              <a:avLst/>
            </a:prstGeom>
            <a:solidFill>
              <a:srgbClr val="FF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 sz="1400"/>
            </a:p>
          </p:txBody>
        </p:sp>
        <p:sp>
          <p:nvSpPr>
            <p:cNvPr id="203" name="テキスト ボックス 202"/>
            <p:cNvSpPr txBox="1"/>
            <p:nvPr/>
          </p:nvSpPr>
          <p:spPr bwMode="auto">
            <a:xfrm>
              <a:off x="2627909" y="3141663"/>
              <a:ext cx="395287" cy="24648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ja-JP" altLang="en-US" sz="800" spc="-5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8225" name="グループ化 237"/>
          <p:cNvGrpSpPr>
            <a:grpSpLocks/>
          </p:cNvGrpSpPr>
          <p:nvPr/>
        </p:nvGrpSpPr>
        <p:grpSpPr bwMode="auto">
          <a:xfrm>
            <a:off x="1985963" y="4946650"/>
            <a:ext cx="344487" cy="214313"/>
            <a:chOff x="2627909" y="3357563"/>
            <a:chExt cx="395287" cy="246483"/>
          </a:xfrm>
        </p:grpSpPr>
        <p:sp>
          <p:nvSpPr>
            <p:cNvPr id="190" name="円/楕円 189"/>
            <p:cNvSpPr/>
            <p:nvPr/>
          </p:nvSpPr>
          <p:spPr bwMode="auto">
            <a:xfrm>
              <a:off x="2746313" y="3399557"/>
              <a:ext cx="160301" cy="160670"/>
            </a:xfrm>
            <a:prstGeom prst="ellipse">
              <a:avLst/>
            </a:prstGeom>
            <a:solidFill>
              <a:srgbClr val="FF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 sz="1400"/>
            </a:p>
          </p:txBody>
        </p:sp>
        <p:sp>
          <p:nvSpPr>
            <p:cNvPr id="204" name="テキスト ボックス 203"/>
            <p:cNvSpPr txBox="1"/>
            <p:nvPr/>
          </p:nvSpPr>
          <p:spPr bwMode="auto">
            <a:xfrm>
              <a:off x="2627909" y="3357563"/>
              <a:ext cx="395287" cy="24648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 altLang="ja-JP" sz="800" spc="-5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8226" name="グループ化 238"/>
          <p:cNvGrpSpPr>
            <a:grpSpLocks/>
          </p:cNvGrpSpPr>
          <p:nvPr/>
        </p:nvGrpSpPr>
        <p:grpSpPr bwMode="auto">
          <a:xfrm>
            <a:off x="3240088" y="4341813"/>
            <a:ext cx="344487" cy="214312"/>
            <a:chOff x="2627909" y="3573463"/>
            <a:chExt cx="395287" cy="244411"/>
          </a:xfrm>
        </p:grpSpPr>
        <p:sp>
          <p:nvSpPr>
            <p:cNvPr id="191" name="円/楕円 190"/>
            <p:cNvSpPr/>
            <p:nvPr/>
          </p:nvSpPr>
          <p:spPr bwMode="auto">
            <a:xfrm>
              <a:off x="2746313" y="3616914"/>
              <a:ext cx="160301" cy="159320"/>
            </a:xfrm>
            <a:prstGeom prst="ellipse">
              <a:avLst/>
            </a:prstGeom>
            <a:solidFill>
              <a:srgbClr val="FF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 sz="1400"/>
            </a:p>
          </p:txBody>
        </p:sp>
        <p:sp>
          <p:nvSpPr>
            <p:cNvPr id="205" name="テキスト ボックス 204"/>
            <p:cNvSpPr txBox="1"/>
            <p:nvPr/>
          </p:nvSpPr>
          <p:spPr bwMode="auto">
            <a:xfrm>
              <a:off x="2627909" y="3573463"/>
              <a:ext cx="395287" cy="24441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ja-JP" altLang="en-US" sz="800" spc="-5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8227" name="グループ化 239"/>
          <p:cNvGrpSpPr>
            <a:grpSpLocks/>
          </p:cNvGrpSpPr>
          <p:nvPr/>
        </p:nvGrpSpPr>
        <p:grpSpPr bwMode="auto">
          <a:xfrm>
            <a:off x="4398963" y="5291138"/>
            <a:ext cx="344487" cy="214312"/>
            <a:chOff x="2627909" y="3789363"/>
            <a:chExt cx="395287" cy="244411"/>
          </a:xfrm>
        </p:grpSpPr>
        <p:sp>
          <p:nvSpPr>
            <p:cNvPr id="192" name="円/楕円 191"/>
            <p:cNvSpPr/>
            <p:nvPr/>
          </p:nvSpPr>
          <p:spPr bwMode="auto">
            <a:xfrm>
              <a:off x="2746313" y="3836435"/>
              <a:ext cx="160301" cy="161130"/>
            </a:xfrm>
            <a:prstGeom prst="ellipse">
              <a:avLst/>
            </a:prstGeom>
            <a:solidFill>
              <a:srgbClr val="FF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 sz="1400"/>
            </a:p>
          </p:txBody>
        </p:sp>
        <p:sp>
          <p:nvSpPr>
            <p:cNvPr id="206" name="テキスト ボックス 205"/>
            <p:cNvSpPr txBox="1"/>
            <p:nvPr/>
          </p:nvSpPr>
          <p:spPr bwMode="auto">
            <a:xfrm>
              <a:off x="2627909" y="3789363"/>
              <a:ext cx="395287" cy="24441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ja-JP" altLang="en-US" sz="800" spc="-5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8228" name="グループ化 240"/>
          <p:cNvGrpSpPr>
            <a:grpSpLocks/>
          </p:cNvGrpSpPr>
          <p:nvPr/>
        </p:nvGrpSpPr>
        <p:grpSpPr bwMode="auto">
          <a:xfrm>
            <a:off x="1249363" y="4949825"/>
            <a:ext cx="344487" cy="214313"/>
            <a:chOff x="2627909" y="4011613"/>
            <a:chExt cx="395287" cy="244411"/>
          </a:xfrm>
        </p:grpSpPr>
        <p:sp>
          <p:nvSpPr>
            <p:cNvPr id="193" name="円/楕円 192"/>
            <p:cNvSpPr/>
            <p:nvPr/>
          </p:nvSpPr>
          <p:spPr bwMode="auto">
            <a:xfrm>
              <a:off x="2746313" y="4055064"/>
              <a:ext cx="160301" cy="159319"/>
            </a:xfrm>
            <a:prstGeom prst="ellipse">
              <a:avLst/>
            </a:prstGeom>
            <a:solidFill>
              <a:srgbClr val="FF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 sz="1400"/>
            </a:p>
          </p:txBody>
        </p:sp>
        <p:sp>
          <p:nvSpPr>
            <p:cNvPr id="207" name="テキスト ボックス 206"/>
            <p:cNvSpPr txBox="1"/>
            <p:nvPr/>
          </p:nvSpPr>
          <p:spPr bwMode="auto">
            <a:xfrm>
              <a:off x="2627909" y="4011613"/>
              <a:ext cx="395287" cy="24441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ja-JP" altLang="en-US" sz="800" spc="-5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8229" name="グループ化 241"/>
          <p:cNvGrpSpPr>
            <a:grpSpLocks/>
          </p:cNvGrpSpPr>
          <p:nvPr/>
        </p:nvGrpSpPr>
        <p:grpSpPr bwMode="auto">
          <a:xfrm>
            <a:off x="292100" y="4937125"/>
            <a:ext cx="346075" cy="214313"/>
            <a:chOff x="2627909" y="4229100"/>
            <a:chExt cx="395287" cy="244411"/>
          </a:xfrm>
        </p:grpSpPr>
        <p:sp>
          <p:nvSpPr>
            <p:cNvPr id="194" name="円/楕円 193"/>
            <p:cNvSpPr/>
            <p:nvPr/>
          </p:nvSpPr>
          <p:spPr bwMode="auto">
            <a:xfrm>
              <a:off x="2747583" y="4272551"/>
              <a:ext cx="159565" cy="159319"/>
            </a:xfrm>
            <a:prstGeom prst="ellipse">
              <a:avLst/>
            </a:prstGeom>
            <a:solidFill>
              <a:srgbClr val="FF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 sz="1400"/>
            </a:p>
          </p:txBody>
        </p:sp>
        <p:sp>
          <p:nvSpPr>
            <p:cNvPr id="208" name="テキスト ボックス 207"/>
            <p:cNvSpPr txBox="1"/>
            <p:nvPr/>
          </p:nvSpPr>
          <p:spPr bwMode="auto">
            <a:xfrm>
              <a:off x="2627909" y="4229100"/>
              <a:ext cx="395287" cy="24441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ja-JP" altLang="en-US" sz="800" spc="-5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8230" name="テキスト ボックス 250"/>
          <p:cNvSpPr txBox="1">
            <a:spLocks noChangeArrowheads="1"/>
          </p:cNvSpPr>
          <p:nvPr/>
        </p:nvSpPr>
        <p:spPr bwMode="auto">
          <a:xfrm>
            <a:off x="5220073" y="3933825"/>
            <a:ext cx="381642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800" dirty="0" smtClean="0">
                <a:solidFill>
                  <a:srgbClr val="FF0000"/>
                </a:solidFill>
                <a:latin typeface="+mn-lt"/>
                <a:ea typeface="小塚ゴシック Pro M" pitchFamily="34" charset="-128"/>
                <a:cs typeface="Times New Roman" pitchFamily="18" charset="0"/>
              </a:rPr>
              <a:t>Total capacity of major hotels in the city:</a:t>
            </a:r>
          </a:p>
          <a:p>
            <a:pPr eaLnBrk="1" hangingPunct="1"/>
            <a:r>
              <a:rPr lang="en-US" altLang="ja-JP" sz="2800" dirty="0">
                <a:solidFill>
                  <a:srgbClr val="FF0000"/>
                </a:solidFill>
                <a:latin typeface="+mn-lt"/>
                <a:ea typeface="小塚ゴシック Pro M" pitchFamily="34" charset="-128"/>
                <a:cs typeface="Times New Roman" pitchFamily="18" charset="0"/>
              </a:rPr>
              <a:t>a</a:t>
            </a:r>
            <a:r>
              <a:rPr lang="en-US" altLang="ja-JP" sz="2800" dirty="0" smtClean="0">
                <a:solidFill>
                  <a:srgbClr val="FF0000"/>
                </a:solidFill>
                <a:latin typeface="+mn-lt"/>
                <a:ea typeface="小塚ゴシック Pro M" pitchFamily="34" charset="-128"/>
                <a:cs typeface="Times New Roman" pitchFamily="18" charset="0"/>
              </a:rPr>
              <a:t>pprox. 9000 guests</a:t>
            </a:r>
            <a:endParaRPr lang="ja-JP" altLang="en-US" sz="2800" dirty="0">
              <a:solidFill>
                <a:srgbClr val="FF0000"/>
              </a:solidFill>
              <a:latin typeface="+mn-lt"/>
              <a:ea typeface="小塚ゴシック Pro M" pitchFamily="34" charset="-128"/>
              <a:cs typeface="Times New Roman" pitchFamily="18" charset="0"/>
            </a:endParaRPr>
          </a:p>
        </p:txBody>
      </p:sp>
      <p:sp>
        <p:nvSpPr>
          <p:cNvPr id="8231" name="テキスト ボックス 10"/>
          <p:cNvSpPr txBox="1">
            <a:spLocks noChangeArrowheads="1"/>
          </p:cNvSpPr>
          <p:nvPr/>
        </p:nvSpPr>
        <p:spPr bwMode="auto">
          <a:xfrm flipH="1">
            <a:off x="5220072" y="1766888"/>
            <a:ext cx="3816424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800" dirty="0">
                <a:solidFill>
                  <a:srgbClr val="FF0000"/>
                </a:solidFill>
                <a:ea typeface="小塚ゴシック Pro H" pitchFamily="34" charset="-128"/>
                <a:cs typeface="Times New Roman" pitchFamily="18" charset="0"/>
              </a:rPr>
              <a:t>W</a:t>
            </a:r>
            <a:r>
              <a:rPr lang="en-US" altLang="ja-JP" sz="2800" dirty="0" smtClean="0">
                <a:solidFill>
                  <a:srgbClr val="FF0000"/>
                </a:solidFill>
                <a:ea typeface="小塚ゴシック Pro H" pitchFamily="34" charset="-128"/>
                <a:cs typeface="Times New Roman" pitchFamily="18" charset="0"/>
              </a:rPr>
              <a:t>ithin 1 km-radius </a:t>
            </a:r>
            <a:r>
              <a:rPr lang="en-US" altLang="ja-JP" sz="2800" dirty="0">
                <a:solidFill>
                  <a:srgbClr val="FF0000"/>
                </a:solidFill>
                <a:ea typeface="小塚ゴシック Pro H" pitchFamily="34" charset="-128"/>
                <a:cs typeface="Times New Roman" pitchFamily="18" charset="0"/>
              </a:rPr>
              <a:t>of Okayama </a:t>
            </a:r>
            <a:r>
              <a:rPr lang="en-US" altLang="ja-JP" sz="2800" dirty="0" smtClean="0">
                <a:solidFill>
                  <a:srgbClr val="FF0000"/>
                </a:solidFill>
                <a:ea typeface="小塚ゴシック Pro H" pitchFamily="34" charset="-128"/>
                <a:cs typeface="Times New Roman" pitchFamily="18" charset="0"/>
              </a:rPr>
              <a:t>Station:</a:t>
            </a:r>
            <a:endParaRPr lang="en-US" altLang="ja-JP" sz="2800" dirty="0">
              <a:solidFill>
                <a:srgbClr val="FF0000"/>
              </a:solidFill>
              <a:ea typeface="小塚ゴシック Pro H" pitchFamily="34" charset="-128"/>
              <a:cs typeface="Times New Roman" pitchFamily="18" charset="0"/>
            </a:endParaRPr>
          </a:p>
          <a:p>
            <a:pPr eaLnBrk="1" hangingPunct="1"/>
            <a:r>
              <a:rPr lang="en-US" altLang="ja-JP" sz="2800" dirty="0" smtClean="0">
                <a:solidFill>
                  <a:srgbClr val="FF0000"/>
                </a:solidFill>
                <a:latin typeface="+mj-lt"/>
                <a:ea typeface="小塚ゴシック Pro H" pitchFamily="34" charset="-128"/>
                <a:cs typeface="Times New Roman" pitchFamily="18" charset="0"/>
              </a:rPr>
              <a:t>5000 hotel rooms for 6,700 guests</a:t>
            </a:r>
            <a:endParaRPr lang="en-US" altLang="ja-JP" sz="2800" dirty="0">
              <a:solidFill>
                <a:srgbClr val="FF0000"/>
              </a:solidFill>
              <a:latin typeface="+mj-lt"/>
              <a:ea typeface="小塚ゴシック Pro H" pitchFamily="34" charset="-128"/>
              <a:cs typeface="Times New Roman" pitchFamily="18" charset="0"/>
            </a:endParaRPr>
          </a:p>
        </p:txBody>
      </p:sp>
      <p:pic>
        <p:nvPicPr>
          <p:cNvPr id="8233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247608"/>
            <a:ext cx="6350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3" name="円/楕円 252"/>
          <p:cNvSpPr>
            <a:spLocks noChangeArrowheads="1"/>
          </p:cNvSpPr>
          <p:nvPr/>
        </p:nvSpPr>
        <p:spPr bwMode="auto">
          <a:xfrm>
            <a:off x="250825" y="2208213"/>
            <a:ext cx="2887663" cy="2698750"/>
          </a:xfrm>
          <a:prstGeom prst="ellipse">
            <a:avLst/>
          </a:prstGeom>
          <a:noFill/>
          <a:ln w="76200" algn="ctr">
            <a:solidFill>
              <a:srgbClr val="FF0000">
                <a:alpha val="56078"/>
              </a:srgb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schemeClr val="dk1"/>
              </a:solidFill>
              <a:latin typeface="+mn-lt"/>
              <a:ea typeface="+mn-ea"/>
            </a:endParaRPr>
          </a:p>
        </p:txBody>
      </p:sp>
      <p:grpSp>
        <p:nvGrpSpPr>
          <p:cNvPr id="8235" name="グループ化 219"/>
          <p:cNvGrpSpPr>
            <a:grpSpLocks/>
          </p:cNvGrpSpPr>
          <p:nvPr/>
        </p:nvGrpSpPr>
        <p:grpSpPr bwMode="auto">
          <a:xfrm>
            <a:off x="1192213" y="4179888"/>
            <a:ext cx="346075" cy="214312"/>
            <a:chOff x="539552" y="3789363"/>
            <a:chExt cx="395287" cy="246483"/>
          </a:xfrm>
        </p:grpSpPr>
        <p:sp>
          <p:nvSpPr>
            <p:cNvPr id="151" name="円/楕円 150"/>
            <p:cNvSpPr/>
            <p:nvPr/>
          </p:nvSpPr>
          <p:spPr bwMode="auto">
            <a:xfrm>
              <a:off x="662853" y="3836834"/>
              <a:ext cx="161378" cy="160671"/>
            </a:xfrm>
            <a:prstGeom prst="ellipse">
              <a:avLst/>
            </a:prstGeom>
            <a:solidFill>
              <a:srgbClr val="FF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 sz="1400"/>
            </a:p>
          </p:txBody>
        </p:sp>
        <p:sp>
          <p:nvSpPr>
            <p:cNvPr id="8237" name="テキスト ボックス 170"/>
            <p:cNvSpPr txBox="1">
              <a:spLocks noChangeArrowheads="1"/>
            </p:cNvSpPr>
            <p:nvPr/>
          </p:nvSpPr>
          <p:spPr bwMode="auto">
            <a:xfrm>
              <a:off x="539552" y="3789363"/>
              <a:ext cx="395287" cy="246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algn="ctr" eaLnBrk="1" hangingPunct="1"/>
              <a:endParaRPr lang="en-US" altLang="ja-JP" sz="80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10" name="テキスト ボックス 10"/>
          <p:cNvSpPr txBox="1">
            <a:spLocks noChangeArrowheads="1"/>
          </p:cNvSpPr>
          <p:nvPr/>
        </p:nvSpPr>
        <p:spPr bwMode="auto">
          <a:xfrm>
            <a:off x="1054100" y="667650"/>
            <a:ext cx="74910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marL="441325" indent="-441325" eaLnBrk="1" hangingPunct="1"/>
            <a:r>
              <a:rPr lang="en-US" altLang="ja-JP" sz="2400" b="1" dirty="0">
                <a:solidFill>
                  <a:srgbClr val="0000FF"/>
                </a:solidFill>
                <a:latin typeface="+mj-lt"/>
                <a:ea typeface="HGPｺﾞｼｯｸM" pitchFamily="50" charset="-128"/>
                <a:cs typeface="Times New Roman" pitchFamily="18" charset="0"/>
              </a:rPr>
              <a:t>(Location of hotels)</a:t>
            </a:r>
            <a:endParaRPr lang="ja-JP" altLang="en-US" sz="2400" b="1" dirty="0">
              <a:solidFill>
                <a:srgbClr val="0000FF"/>
              </a:solidFill>
              <a:latin typeface="+mj-lt"/>
              <a:ea typeface="HGPｺﾞｼｯｸM" pitchFamily="50" charset="-128"/>
              <a:cs typeface="Times New Roman" pitchFamily="18" charset="0"/>
            </a:endParaRPr>
          </a:p>
        </p:txBody>
      </p:sp>
      <p:sp>
        <p:nvSpPr>
          <p:cNvPr id="112" name="角丸四角形吹き出し 111"/>
          <p:cNvSpPr/>
          <p:nvPr/>
        </p:nvSpPr>
        <p:spPr>
          <a:xfrm>
            <a:off x="3434800" y="2851112"/>
            <a:ext cx="1776412" cy="368659"/>
          </a:xfrm>
          <a:prstGeom prst="wedgeRoundRectCallout">
            <a:avLst>
              <a:gd name="adj1" fmla="val -48713"/>
              <a:gd name="adj2" fmla="val 32850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テキスト ボックス 112"/>
          <p:cNvSpPr txBox="1"/>
          <p:nvPr/>
        </p:nvSpPr>
        <p:spPr>
          <a:xfrm>
            <a:off x="3609298" y="2899866"/>
            <a:ext cx="15680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/>
              <a:t>Okayama Castel</a:t>
            </a:r>
            <a:endParaRPr kumimoji="1" lang="ja-JP" altLang="en-US" sz="1400" b="1" dirty="0"/>
          </a:p>
        </p:txBody>
      </p:sp>
      <p:sp>
        <p:nvSpPr>
          <p:cNvPr id="115" name="角丸四角形吹き出し 114"/>
          <p:cNvSpPr/>
          <p:nvPr/>
        </p:nvSpPr>
        <p:spPr>
          <a:xfrm>
            <a:off x="259536" y="5299161"/>
            <a:ext cx="2014577" cy="353927"/>
          </a:xfrm>
          <a:prstGeom prst="wedgeRoundRectCallout">
            <a:avLst>
              <a:gd name="adj1" fmla="val 596"/>
              <a:gd name="adj2" fmla="val -40691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b="1">
                <a:solidFill>
                  <a:schemeClr val="tx1"/>
                </a:solidFill>
              </a:rPr>
              <a:t>Okayama station</a:t>
            </a:r>
            <a:endParaRPr lang="ja-JP" alt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グループ化 4"/>
          <p:cNvGrpSpPr>
            <a:grpSpLocks/>
          </p:cNvGrpSpPr>
          <p:nvPr/>
        </p:nvGrpSpPr>
        <p:grpSpPr bwMode="auto">
          <a:xfrm>
            <a:off x="0" y="-11113"/>
            <a:ext cx="9144000" cy="6869113"/>
            <a:chOff x="0" y="-10590"/>
            <a:chExt cx="9144000" cy="6868589"/>
          </a:xfrm>
        </p:grpSpPr>
        <p:sp>
          <p:nvSpPr>
            <p:cNvPr id="6" name="正方形/長方形 5"/>
            <p:cNvSpPr/>
            <p:nvPr/>
          </p:nvSpPr>
          <p:spPr>
            <a:xfrm>
              <a:off x="0" y="6786567"/>
              <a:ext cx="9144000" cy="7143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0" y="6719898"/>
              <a:ext cx="9144000" cy="7143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0" y="56081"/>
              <a:ext cx="9144000" cy="7143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0" y="-10590"/>
              <a:ext cx="9144000" cy="7143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sp>
        <p:nvSpPr>
          <p:cNvPr id="9219" name="テキスト ボックス 9"/>
          <p:cNvSpPr txBox="1">
            <a:spLocks noChangeArrowheads="1"/>
          </p:cNvSpPr>
          <p:nvPr/>
        </p:nvSpPr>
        <p:spPr bwMode="auto">
          <a:xfrm>
            <a:off x="844550" y="188913"/>
            <a:ext cx="82994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b="1" dirty="0" smtClean="0">
                <a:solidFill>
                  <a:srgbClr val="0000FF"/>
                </a:solidFill>
                <a:latin typeface="+mj-lt"/>
                <a:ea typeface="HGPｺﾞｼｯｸM" pitchFamily="50" charset="-128"/>
                <a:cs typeface="Times New Roman" pitchFamily="18" charset="0"/>
              </a:rPr>
              <a:t> 1. Good </a:t>
            </a:r>
            <a:r>
              <a:rPr lang="en-US" altLang="ja-JP" b="1" dirty="0">
                <a:solidFill>
                  <a:srgbClr val="0000FF"/>
                </a:solidFill>
                <a:latin typeface="+mj-lt"/>
                <a:ea typeface="HGPｺﾞｼｯｸM" panose="020B0600000000000000" pitchFamily="50" charset="-128"/>
                <a:cs typeface="Times New Roman" panose="02020603050405020304" pitchFamily="18" charset="0"/>
              </a:rPr>
              <a:t>access </a:t>
            </a:r>
            <a:r>
              <a:rPr lang="en-US" altLang="ja-JP" b="1" dirty="0" smtClean="0">
                <a:solidFill>
                  <a:srgbClr val="0000FF"/>
                </a:solidFill>
                <a:latin typeface="+mj-lt"/>
                <a:ea typeface="HGPｺﾞｼｯｸM" panose="020B0600000000000000" pitchFamily="50" charset="-128"/>
                <a:cs typeface="Times New Roman" panose="02020603050405020304" pitchFamily="18" charset="0"/>
              </a:rPr>
              <a:t>(3)</a:t>
            </a:r>
            <a:endParaRPr lang="en-US" altLang="ja-JP" b="1" dirty="0">
              <a:solidFill>
                <a:srgbClr val="0000FF"/>
              </a:solidFill>
              <a:latin typeface="+mj-lt"/>
              <a:ea typeface="HGPｺﾞｼｯｸM" pitchFamily="50" charset="-128"/>
              <a:cs typeface="Times New Roman" pitchFamily="18" charset="0"/>
            </a:endParaRPr>
          </a:p>
          <a:p>
            <a:pPr eaLnBrk="1" hangingPunct="1"/>
            <a:r>
              <a:rPr lang="en-US" altLang="ja-JP" sz="2400" b="1" dirty="0">
                <a:solidFill>
                  <a:srgbClr val="0000FF"/>
                </a:solidFill>
                <a:latin typeface="+mj-lt"/>
                <a:ea typeface="HGPｺﾞｼｯｸM" pitchFamily="50" charset="-128"/>
                <a:cs typeface="Times New Roman" pitchFamily="18" charset="0"/>
              </a:rPr>
              <a:t> </a:t>
            </a:r>
            <a:r>
              <a:rPr lang="en-US" altLang="ja-JP" sz="2400" b="1" dirty="0" smtClean="0">
                <a:solidFill>
                  <a:srgbClr val="0000FF"/>
                </a:solidFill>
                <a:latin typeface="+mj-lt"/>
                <a:ea typeface="HGPｺﾞｼｯｸM" pitchFamily="50" charset="-128"/>
                <a:cs typeface="Times New Roman" pitchFamily="18" charset="0"/>
              </a:rPr>
              <a:t> (Location </a:t>
            </a:r>
            <a:r>
              <a:rPr lang="en-US" altLang="ja-JP" sz="2400" b="1" dirty="0">
                <a:solidFill>
                  <a:srgbClr val="0000FF"/>
                </a:solidFill>
                <a:latin typeface="+mj-lt"/>
                <a:ea typeface="HGPｺﾞｼｯｸM" pitchFamily="50" charset="-128"/>
                <a:cs typeface="Times New Roman" pitchFamily="18" charset="0"/>
              </a:rPr>
              <a:t>of convention </a:t>
            </a:r>
            <a:r>
              <a:rPr lang="en-US" altLang="ja-JP" sz="2400" b="1" dirty="0" smtClean="0">
                <a:solidFill>
                  <a:srgbClr val="0000FF"/>
                </a:solidFill>
                <a:latin typeface="+mj-lt"/>
                <a:ea typeface="HGPｺﾞｼｯｸM" pitchFamily="50" charset="-128"/>
                <a:cs typeface="Times New Roman" pitchFamily="18" charset="0"/>
              </a:rPr>
              <a:t>complexes</a:t>
            </a:r>
            <a:r>
              <a:rPr lang="en-US" altLang="ja-JP" sz="2400" b="1" dirty="0">
                <a:solidFill>
                  <a:srgbClr val="0000FF"/>
                </a:solidFill>
                <a:latin typeface="+mj-lt"/>
                <a:ea typeface="HGPｺﾞｼｯｸM" pitchFamily="50" charset="-128"/>
                <a:cs typeface="Times New Roman" pitchFamily="18" charset="0"/>
              </a:rPr>
              <a:t>)</a:t>
            </a:r>
            <a:endParaRPr lang="ja-JP" altLang="en-US" sz="2400" b="1" u="sng" dirty="0">
              <a:solidFill>
                <a:srgbClr val="0000FF"/>
              </a:solidFill>
              <a:latin typeface="+mj-lt"/>
              <a:ea typeface="HGPｺﾞｼｯｸM" pitchFamily="50" charset="-128"/>
              <a:cs typeface="Times New Roman" pitchFamily="18" charset="0"/>
            </a:endParaRPr>
          </a:p>
        </p:txBody>
      </p:sp>
      <p:pic>
        <p:nvPicPr>
          <p:cNvPr id="9220" name="Picture 6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" t="2617" r="2167" b="4167"/>
          <a:stretch>
            <a:fillRect/>
          </a:stretch>
        </p:blipFill>
        <p:spPr bwMode="auto">
          <a:xfrm>
            <a:off x="777876" y="1379156"/>
            <a:ext cx="4967287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1" name="グループ化 173"/>
          <p:cNvGrpSpPr>
            <a:grpSpLocks/>
          </p:cNvGrpSpPr>
          <p:nvPr/>
        </p:nvGrpSpPr>
        <p:grpSpPr bwMode="auto">
          <a:xfrm>
            <a:off x="1393825" y="4541838"/>
            <a:ext cx="344488" cy="214312"/>
            <a:chOff x="549071" y="1412875"/>
            <a:chExt cx="395293" cy="244411"/>
          </a:xfrm>
        </p:grpSpPr>
        <p:sp>
          <p:nvSpPr>
            <p:cNvPr id="175" name="円/楕円 174"/>
            <p:cNvSpPr/>
            <p:nvPr/>
          </p:nvSpPr>
          <p:spPr bwMode="auto">
            <a:xfrm>
              <a:off x="663834" y="1450894"/>
              <a:ext cx="160303" cy="159320"/>
            </a:xfrm>
            <a:prstGeom prst="ellipse">
              <a:avLst/>
            </a:prstGeom>
            <a:solidFill>
              <a:srgbClr val="FF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 sz="1400"/>
            </a:p>
          </p:txBody>
        </p:sp>
        <p:sp>
          <p:nvSpPr>
            <p:cNvPr id="9288" name="テキスト ボックス 4"/>
            <p:cNvSpPr txBox="1">
              <a:spLocks noChangeArrowheads="1"/>
            </p:cNvSpPr>
            <p:nvPr/>
          </p:nvSpPr>
          <p:spPr bwMode="auto">
            <a:xfrm>
              <a:off x="549071" y="1412875"/>
              <a:ext cx="395293" cy="244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algn="ctr" eaLnBrk="1" hangingPunct="1"/>
              <a:endParaRPr lang="ja-JP" altLang="en-US" sz="800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9222" name="グループ化 176"/>
          <p:cNvGrpSpPr>
            <a:grpSpLocks/>
          </p:cNvGrpSpPr>
          <p:nvPr/>
        </p:nvGrpSpPr>
        <p:grpSpPr bwMode="auto">
          <a:xfrm>
            <a:off x="1544638" y="4589463"/>
            <a:ext cx="344487" cy="214312"/>
            <a:chOff x="549071" y="1628932"/>
            <a:chExt cx="395293" cy="244411"/>
          </a:xfrm>
        </p:grpSpPr>
        <p:sp>
          <p:nvSpPr>
            <p:cNvPr id="178" name="円/楕円 177"/>
            <p:cNvSpPr/>
            <p:nvPr/>
          </p:nvSpPr>
          <p:spPr bwMode="auto">
            <a:xfrm>
              <a:off x="663833" y="1668762"/>
              <a:ext cx="160303" cy="159320"/>
            </a:xfrm>
            <a:prstGeom prst="ellipse">
              <a:avLst/>
            </a:prstGeom>
            <a:solidFill>
              <a:srgbClr val="FF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 sz="1400"/>
            </a:p>
          </p:txBody>
        </p:sp>
        <p:sp>
          <p:nvSpPr>
            <p:cNvPr id="9286" name="テキスト ボックス 7"/>
            <p:cNvSpPr txBox="1">
              <a:spLocks noChangeArrowheads="1"/>
            </p:cNvSpPr>
            <p:nvPr/>
          </p:nvSpPr>
          <p:spPr bwMode="auto">
            <a:xfrm>
              <a:off x="549071" y="1628932"/>
              <a:ext cx="395293" cy="244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algn="ctr" eaLnBrk="1" hangingPunct="1"/>
              <a:endParaRPr lang="ja-JP" altLang="en-US" sz="800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9223" name="グループ化 179"/>
          <p:cNvGrpSpPr>
            <a:grpSpLocks/>
          </p:cNvGrpSpPr>
          <p:nvPr/>
        </p:nvGrpSpPr>
        <p:grpSpPr bwMode="auto">
          <a:xfrm>
            <a:off x="1778000" y="4740275"/>
            <a:ext cx="344488" cy="214313"/>
            <a:chOff x="549071" y="1844989"/>
            <a:chExt cx="395293" cy="246483"/>
          </a:xfrm>
        </p:grpSpPr>
        <p:sp>
          <p:nvSpPr>
            <p:cNvPr id="181" name="円/楕円 180"/>
            <p:cNvSpPr/>
            <p:nvPr/>
          </p:nvSpPr>
          <p:spPr bwMode="auto">
            <a:xfrm>
              <a:off x="663834" y="1885157"/>
              <a:ext cx="160303" cy="160670"/>
            </a:xfrm>
            <a:prstGeom prst="ellipse">
              <a:avLst/>
            </a:prstGeom>
            <a:solidFill>
              <a:srgbClr val="FF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 sz="1400"/>
            </a:p>
          </p:txBody>
        </p:sp>
        <p:sp>
          <p:nvSpPr>
            <p:cNvPr id="9284" name="テキスト ボックス 8"/>
            <p:cNvSpPr txBox="1">
              <a:spLocks noChangeArrowheads="1"/>
            </p:cNvSpPr>
            <p:nvPr/>
          </p:nvSpPr>
          <p:spPr bwMode="auto">
            <a:xfrm>
              <a:off x="549071" y="1844989"/>
              <a:ext cx="395293" cy="246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algn="ctr" eaLnBrk="1" hangingPunct="1"/>
              <a:endParaRPr lang="ja-JP" altLang="en-US" sz="800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9224" name="グループ化 182"/>
          <p:cNvGrpSpPr>
            <a:grpSpLocks/>
          </p:cNvGrpSpPr>
          <p:nvPr/>
        </p:nvGrpSpPr>
        <p:grpSpPr bwMode="auto">
          <a:xfrm>
            <a:off x="1416050" y="4684713"/>
            <a:ext cx="344488" cy="214312"/>
            <a:chOff x="549071" y="2061045"/>
            <a:chExt cx="395293" cy="246483"/>
          </a:xfrm>
        </p:grpSpPr>
        <p:sp>
          <p:nvSpPr>
            <p:cNvPr id="184" name="円/楕円 183"/>
            <p:cNvSpPr/>
            <p:nvPr/>
          </p:nvSpPr>
          <p:spPr bwMode="auto">
            <a:xfrm>
              <a:off x="663834" y="2103038"/>
              <a:ext cx="160303" cy="160671"/>
            </a:xfrm>
            <a:prstGeom prst="ellipse">
              <a:avLst/>
            </a:prstGeom>
            <a:solidFill>
              <a:srgbClr val="FF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 sz="1400"/>
            </a:p>
          </p:txBody>
        </p:sp>
        <p:sp>
          <p:nvSpPr>
            <p:cNvPr id="9282" name="テキスト ボックス 9"/>
            <p:cNvSpPr txBox="1">
              <a:spLocks noChangeArrowheads="1"/>
            </p:cNvSpPr>
            <p:nvPr/>
          </p:nvSpPr>
          <p:spPr bwMode="auto">
            <a:xfrm>
              <a:off x="549071" y="2061045"/>
              <a:ext cx="395293" cy="246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algn="ctr" eaLnBrk="1" hangingPunct="1"/>
              <a:endParaRPr lang="ja-JP" altLang="en-US" sz="80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87" name="円/楕円 186"/>
          <p:cNvSpPr/>
          <p:nvPr/>
        </p:nvSpPr>
        <p:spPr bwMode="auto">
          <a:xfrm>
            <a:off x="1535113" y="4179888"/>
            <a:ext cx="139700" cy="139700"/>
          </a:xfrm>
          <a:prstGeom prst="ellipse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sz="1400"/>
          </a:p>
        </p:txBody>
      </p:sp>
      <p:grpSp>
        <p:nvGrpSpPr>
          <p:cNvPr id="9226" name="グループ化 188"/>
          <p:cNvGrpSpPr>
            <a:grpSpLocks/>
          </p:cNvGrpSpPr>
          <p:nvPr/>
        </p:nvGrpSpPr>
        <p:grpSpPr bwMode="auto">
          <a:xfrm>
            <a:off x="2176463" y="4259263"/>
            <a:ext cx="344487" cy="214312"/>
            <a:chOff x="549071" y="2493159"/>
            <a:chExt cx="395293" cy="244411"/>
          </a:xfrm>
        </p:grpSpPr>
        <p:sp>
          <p:nvSpPr>
            <p:cNvPr id="190" name="円/楕円 189"/>
            <p:cNvSpPr/>
            <p:nvPr/>
          </p:nvSpPr>
          <p:spPr bwMode="auto">
            <a:xfrm>
              <a:off x="663833" y="2540231"/>
              <a:ext cx="160303" cy="159320"/>
            </a:xfrm>
            <a:prstGeom prst="ellipse">
              <a:avLst/>
            </a:prstGeom>
            <a:solidFill>
              <a:srgbClr val="FF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 sz="1400"/>
            </a:p>
          </p:txBody>
        </p:sp>
        <p:sp>
          <p:nvSpPr>
            <p:cNvPr id="9280" name="テキスト ボックス 11"/>
            <p:cNvSpPr txBox="1">
              <a:spLocks noChangeArrowheads="1"/>
            </p:cNvSpPr>
            <p:nvPr/>
          </p:nvSpPr>
          <p:spPr bwMode="auto">
            <a:xfrm>
              <a:off x="549071" y="2493159"/>
              <a:ext cx="395293" cy="244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algn="ctr" eaLnBrk="1" hangingPunct="1"/>
              <a:endParaRPr lang="ja-JP" altLang="en-US" sz="800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9227" name="グループ化 191"/>
          <p:cNvGrpSpPr>
            <a:grpSpLocks/>
          </p:cNvGrpSpPr>
          <p:nvPr/>
        </p:nvGrpSpPr>
        <p:grpSpPr bwMode="auto">
          <a:xfrm>
            <a:off x="1695450" y="5192713"/>
            <a:ext cx="344488" cy="214312"/>
            <a:chOff x="549071" y="2709216"/>
            <a:chExt cx="395293" cy="246483"/>
          </a:xfrm>
        </p:grpSpPr>
        <p:sp>
          <p:nvSpPr>
            <p:cNvPr id="193" name="円/楕円 192"/>
            <p:cNvSpPr/>
            <p:nvPr/>
          </p:nvSpPr>
          <p:spPr bwMode="auto">
            <a:xfrm>
              <a:off x="663834" y="2756687"/>
              <a:ext cx="160303" cy="160671"/>
            </a:xfrm>
            <a:prstGeom prst="ellipse">
              <a:avLst/>
            </a:prstGeom>
            <a:solidFill>
              <a:srgbClr val="FF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 sz="1400"/>
            </a:p>
          </p:txBody>
        </p:sp>
        <p:sp>
          <p:nvSpPr>
            <p:cNvPr id="9278" name="テキスト ボックス 12"/>
            <p:cNvSpPr txBox="1">
              <a:spLocks noChangeArrowheads="1"/>
            </p:cNvSpPr>
            <p:nvPr/>
          </p:nvSpPr>
          <p:spPr bwMode="auto">
            <a:xfrm>
              <a:off x="549071" y="2709216"/>
              <a:ext cx="395293" cy="246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algn="ctr" eaLnBrk="1" hangingPunct="1"/>
              <a:endParaRPr lang="ja-JP" altLang="en-US" sz="800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9228" name="グループ化 194"/>
          <p:cNvGrpSpPr>
            <a:grpSpLocks/>
          </p:cNvGrpSpPr>
          <p:nvPr/>
        </p:nvGrpSpPr>
        <p:grpSpPr bwMode="auto">
          <a:xfrm>
            <a:off x="1604963" y="5332413"/>
            <a:ext cx="344487" cy="214312"/>
            <a:chOff x="549071" y="2925273"/>
            <a:chExt cx="395293" cy="244411"/>
          </a:xfrm>
        </p:grpSpPr>
        <p:sp>
          <p:nvSpPr>
            <p:cNvPr id="196" name="円/楕円 195"/>
            <p:cNvSpPr/>
            <p:nvPr/>
          </p:nvSpPr>
          <p:spPr bwMode="auto">
            <a:xfrm>
              <a:off x="663833" y="2974155"/>
              <a:ext cx="160303" cy="161131"/>
            </a:xfrm>
            <a:prstGeom prst="ellipse">
              <a:avLst/>
            </a:prstGeom>
            <a:solidFill>
              <a:srgbClr val="FF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 sz="1400"/>
            </a:p>
          </p:txBody>
        </p:sp>
        <p:sp>
          <p:nvSpPr>
            <p:cNvPr id="11" name="テキスト ボックス 13"/>
            <p:cNvSpPr txBox="1">
              <a:spLocks noChangeArrowheads="1"/>
            </p:cNvSpPr>
            <p:nvPr/>
          </p:nvSpPr>
          <p:spPr bwMode="auto">
            <a:xfrm>
              <a:off x="549071" y="2925273"/>
              <a:ext cx="395293" cy="244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algn="ctr" eaLnBrk="1" hangingPunct="1"/>
              <a:endParaRPr lang="ja-JP" altLang="en-US" sz="800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9229" name="グループ化 197"/>
          <p:cNvGrpSpPr>
            <a:grpSpLocks/>
          </p:cNvGrpSpPr>
          <p:nvPr/>
        </p:nvGrpSpPr>
        <p:grpSpPr bwMode="auto">
          <a:xfrm>
            <a:off x="1793875" y="5354638"/>
            <a:ext cx="344488" cy="214312"/>
            <a:chOff x="549071" y="3141330"/>
            <a:chExt cx="395293" cy="244411"/>
          </a:xfrm>
        </p:grpSpPr>
        <p:sp>
          <p:nvSpPr>
            <p:cNvPr id="199" name="円/楕円 198"/>
            <p:cNvSpPr/>
            <p:nvPr/>
          </p:nvSpPr>
          <p:spPr bwMode="auto">
            <a:xfrm>
              <a:off x="663834" y="3192023"/>
              <a:ext cx="160303" cy="161130"/>
            </a:xfrm>
            <a:prstGeom prst="ellipse">
              <a:avLst/>
            </a:prstGeom>
            <a:solidFill>
              <a:srgbClr val="FF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 sz="1400"/>
            </a:p>
          </p:txBody>
        </p:sp>
        <p:sp>
          <p:nvSpPr>
            <p:cNvPr id="9274" name="テキスト ボックス 14"/>
            <p:cNvSpPr txBox="1">
              <a:spLocks noChangeArrowheads="1"/>
            </p:cNvSpPr>
            <p:nvPr/>
          </p:nvSpPr>
          <p:spPr bwMode="auto">
            <a:xfrm>
              <a:off x="549071" y="3141330"/>
              <a:ext cx="395293" cy="244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algn="ctr" eaLnBrk="1" hangingPunct="1"/>
              <a:endParaRPr lang="ja-JP" altLang="en-US" sz="800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9230" name="グループ化 200"/>
          <p:cNvGrpSpPr>
            <a:grpSpLocks/>
          </p:cNvGrpSpPr>
          <p:nvPr/>
        </p:nvGrpSpPr>
        <p:grpSpPr bwMode="auto">
          <a:xfrm>
            <a:off x="3922713" y="3813175"/>
            <a:ext cx="344487" cy="214313"/>
            <a:chOff x="539552" y="3357563"/>
            <a:chExt cx="395287" cy="244411"/>
          </a:xfrm>
        </p:grpSpPr>
        <p:sp>
          <p:nvSpPr>
            <p:cNvPr id="2" name="円/楕円 201"/>
            <p:cNvSpPr/>
            <p:nvPr/>
          </p:nvSpPr>
          <p:spPr bwMode="auto">
            <a:xfrm>
              <a:off x="663421" y="3402825"/>
              <a:ext cx="160301" cy="159319"/>
            </a:xfrm>
            <a:prstGeom prst="ellipse">
              <a:avLst/>
            </a:prstGeom>
            <a:solidFill>
              <a:srgbClr val="FF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 sz="1400"/>
            </a:p>
          </p:txBody>
        </p:sp>
        <p:sp>
          <p:nvSpPr>
            <p:cNvPr id="3" name="テキスト ボックス 202"/>
            <p:cNvSpPr txBox="1"/>
            <p:nvPr/>
          </p:nvSpPr>
          <p:spPr bwMode="auto">
            <a:xfrm>
              <a:off x="539552" y="3357563"/>
              <a:ext cx="395287" cy="24441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 altLang="ja-JP" sz="800" spc="-9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9231" name="グループ化 209"/>
          <p:cNvGrpSpPr>
            <a:grpSpLocks/>
          </p:cNvGrpSpPr>
          <p:nvPr/>
        </p:nvGrpSpPr>
        <p:grpSpPr bwMode="auto">
          <a:xfrm>
            <a:off x="3143250" y="4656138"/>
            <a:ext cx="346075" cy="214312"/>
            <a:chOff x="539552" y="4005263"/>
            <a:chExt cx="395287" cy="244411"/>
          </a:xfrm>
        </p:grpSpPr>
        <p:sp>
          <p:nvSpPr>
            <p:cNvPr id="211" name="円/楕円 210"/>
            <p:cNvSpPr/>
            <p:nvPr/>
          </p:nvSpPr>
          <p:spPr bwMode="auto">
            <a:xfrm>
              <a:off x="662853" y="4054145"/>
              <a:ext cx="161379" cy="161131"/>
            </a:xfrm>
            <a:prstGeom prst="ellipse">
              <a:avLst/>
            </a:prstGeom>
            <a:solidFill>
              <a:srgbClr val="FF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 sz="1400"/>
            </a:p>
          </p:txBody>
        </p:sp>
        <p:sp>
          <p:nvSpPr>
            <p:cNvPr id="9270" name="テキスト ボックス 211"/>
            <p:cNvSpPr txBox="1">
              <a:spLocks noChangeArrowheads="1"/>
            </p:cNvSpPr>
            <p:nvPr/>
          </p:nvSpPr>
          <p:spPr bwMode="auto">
            <a:xfrm>
              <a:off x="539552" y="4005263"/>
              <a:ext cx="395287" cy="244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algn="ctr" eaLnBrk="1" hangingPunct="1"/>
              <a:endParaRPr lang="en-US" altLang="ja-JP" sz="800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9232" name="グループ化 212"/>
          <p:cNvGrpSpPr>
            <a:grpSpLocks/>
          </p:cNvGrpSpPr>
          <p:nvPr/>
        </p:nvGrpSpPr>
        <p:grpSpPr bwMode="auto">
          <a:xfrm>
            <a:off x="3492500" y="4667250"/>
            <a:ext cx="346075" cy="214313"/>
            <a:chOff x="539552" y="4221163"/>
            <a:chExt cx="395287" cy="244411"/>
          </a:xfrm>
        </p:grpSpPr>
        <p:sp>
          <p:nvSpPr>
            <p:cNvPr id="214" name="円/楕円 213"/>
            <p:cNvSpPr/>
            <p:nvPr/>
          </p:nvSpPr>
          <p:spPr bwMode="auto">
            <a:xfrm>
              <a:off x="662853" y="4273667"/>
              <a:ext cx="161379" cy="159319"/>
            </a:xfrm>
            <a:prstGeom prst="ellipse">
              <a:avLst/>
            </a:prstGeom>
            <a:solidFill>
              <a:srgbClr val="FF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 sz="1400"/>
            </a:p>
          </p:txBody>
        </p:sp>
        <p:sp>
          <p:nvSpPr>
            <p:cNvPr id="9268" name="テキスト ボックス 214"/>
            <p:cNvSpPr txBox="1">
              <a:spLocks noChangeArrowheads="1"/>
            </p:cNvSpPr>
            <p:nvPr/>
          </p:nvSpPr>
          <p:spPr bwMode="auto">
            <a:xfrm>
              <a:off x="539552" y="4221163"/>
              <a:ext cx="395287" cy="244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algn="ctr" eaLnBrk="1" hangingPunct="1"/>
              <a:endParaRPr lang="en-US" altLang="ja-JP" sz="800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9233" name="グループ化 215"/>
          <p:cNvGrpSpPr>
            <a:grpSpLocks/>
          </p:cNvGrpSpPr>
          <p:nvPr/>
        </p:nvGrpSpPr>
        <p:grpSpPr bwMode="auto">
          <a:xfrm>
            <a:off x="1922463" y="3060700"/>
            <a:ext cx="346075" cy="214313"/>
            <a:chOff x="539552" y="4437063"/>
            <a:chExt cx="395287" cy="246483"/>
          </a:xfrm>
        </p:grpSpPr>
        <p:sp>
          <p:nvSpPr>
            <p:cNvPr id="217" name="円/楕円 216"/>
            <p:cNvSpPr/>
            <p:nvPr/>
          </p:nvSpPr>
          <p:spPr bwMode="auto">
            <a:xfrm>
              <a:off x="662853" y="4477231"/>
              <a:ext cx="161378" cy="160670"/>
            </a:xfrm>
            <a:prstGeom prst="ellipse">
              <a:avLst/>
            </a:prstGeom>
            <a:solidFill>
              <a:srgbClr val="FF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 sz="1400"/>
            </a:p>
          </p:txBody>
        </p:sp>
        <p:sp>
          <p:nvSpPr>
            <p:cNvPr id="9266" name="テキスト ボックス 217"/>
            <p:cNvSpPr txBox="1">
              <a:spLocks noChangeArrowheads="1"/>
            </p:cNvSpPr>
            <p:nvPr/>
          </p:nvSpPr>
          <p:spPr bwMode="auto">
            <a:xfrm>
              <a:off x="539552" y="4437063"/>
              <a:ext cx="395287" cy="246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algn="ctr" eaLnBrk="1" hangingPunct="1"/>
              <a:endParaRPr lang="en-US" altLang="ja-JP" sz="800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9234" name="グループ化 218"/>
          <p:cNvGrpSpPr>
            <a:grpSpLocks/>
          </p:cNvGrpSpPr>
          <p:nvPr/>
        </p:nvGrpSpPr>
        <p:grpSpPr bwMode="auto">
          <a:xfrm>
            <a:off x="2225675" y="2593975"/>
            <a:ext cx="344488" cy="214313"/>
            <a:chOff x="539552" y="4652963"/>
            <a:chExt cx="395287" cy="246483"/>
          </a:xfrm>
        </p:grpSpPr>
        <p:sp>
          <p:nvSpPr>
            <p:cNvPr id="220" name="円/楕円 219"/>
            <p:cNvSpPr/>
            <p:nvPr/>
          </p:nvSpPr>
          <p:spPr bwMode="auto">
            <a:xfrm>
              <a:off x="663421" y="4694957"/>
              <a:ext cx="160300" cy="158844"/>
            </a:xfrm>
            <a:prstGeom prst="ellipse">
              <a:avLst/>
            </a:prstGeom>
            <a:solidFill>
              <a:srgbClr val="FF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 sz="1400"/>
            </a:p>
          </p:txBody>
        </p:sp>
        <p:sp>
          <p:nvSpPr>
            <p:cNvPr id="9264" name="テキスト ボックス 220"/>
            <p:cNvSpPr txBox="1">
              <a:spLocks noChangeArrowheads="1"/>
            </p:cNvSpPr>
            <p:nvPr/>
          </p:nvSpPr>
          <p:spPr bwMode="auto">
            <a:xfrm>
              <a:off x="539552" y="4652963"/>
              <a:ext cx="395287" cy="246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algn="ctr" eaLnBrk="1" hangingPunct="1"/>
              <a:endParaRPr lang="en-US" altLang="ja-JP" sz="800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9235" name="グループ化 221"/>
          <p:cNvGrpSpPr>
            <a:grpSpLocks/>
          </p:cNvGrpSpPr>
          <p:nvPr/>
        </p:nvGrpSpPr>
        <p:grpSpPr bwMode="auto">
          <a:xfrm>
            <a:off x="1839913" y="2794000"/>
            <a:ext cx="344487" cy="214313"/>
            <a:chOff x="539552" y="4870450"/>
            <a:chExt cx="395287" cy="246483"/>
          </a:xfrm>
        </p:grpSpPr>
        <p:sp>
          <p:nvSpPr>
            <p:cNvPr id="223" name="円/楕円 222"/>
            <p:cNvSpPr/>
            <p:nvPr/>
          </p:nvSpPr>
          <p:spPr bwMode="auto">
            <a:xfrm>
              <a:off x="663421" y="4912444"/>
              <a:ext cx="160301" cy="160670"/>
            </a:xfrm>
            <a:prstGeom prst="ellipse">
              <a:avLst/>
            </a:prstGeom>
            <a:solidFill>
              <a:srgbClr val="FF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 sz="1400"/>
            </a:p>
          </p:txBody>
        </p:sp>
        <p:sp>
          <p:nvSpPr>
            <p:cNvPr id="9262" name="テキスト ボックス 223"/>
            <p:cNvSpPr txBox="1">
              <a:spLocks noChangeArrowheads="1"/>
            </p:cNvSpPr>
            <p:nvPr/>
          </p:nvSpPr>
          <p:spPr bwMode="auto">
            <a:xfrm>
              <a:off x="539552" y="4870450"/>
              <a:ext cx="395287" cy="246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algn="ctr" eaLnBrk="1" hangingPunct="1"/>
              <a:endParaRPr lang="en-US" altLang="ja-JP" sz="800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9236" name="グループ化 224"/>
          <p:cNvGrpSpPr>
            <a:grpSpLocks/>
          </p:cNvGrpSpPr>
          <p:nvPr/>
        </p:nvGrpSpPr>
        <p:grpSpPr bwMode="auto">
          <a:xfrm>
            <a:off x="1852613" y="2441575"/>
            <a:ext cx="346075" cy="214313"/>
            <a:chOff x="539552" y="5086350"/>
            <a:chExt cx="395287" cy="244411"/>
          </a:xfrm>
        </p:grpSpPr>
        <p:sp>
          <p:nvSpPr>
            <p:cNvPr id="226" name="円/楕円 225"/>
            <p:cNvSpPr/>
            <p:nvPr/>
          </p:nvSpPr>
          <p:spPr bwMode="auto">
            <a:xfrm>
              <a:off x="662853" y="5131612"/>
              <a:ext cx="161378" cy="159319"/>
            </a:xfrm>
            <a:prstGeom prst="ellipse">
              <a:avLst/>
            </a:prstGeom>
            <a:solidFill>
              <a:srgbClr val="FF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 sz="1400"/>
            </a:p>
          </p:txBody>
        </p:sp>
        <p:sp>
          <p:nvSpPr>
            <p:cNvPr id="9260" name="テキスト ボックス 226"/>
            <p:cNvSpPr txBox="1">
              <a:spLocks noChangeArrowheads="1"/>
            </p:cNvSpPr>
            <p:nvPr/>
          </p:nvSpPr>
          <p:spPr bwMode="auto">
            <a:xfrm>
              <a:off x="539552" y="5086350"/>
              <a:ext cx="395287" cy="244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algn="ctr" eaLnBrk="1" hangingPunct="1"/>
              <a:endParaRPr lang="en-US" altLang="ja-JP" sz="800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9237" name="グループ化 227"/>
          <p:cNvGrpSpPr>
            <a:grpSpLocks/>
          </p:cNvGrpSpPr>
          <p:nvPr/>
        </p:nvGrpSpPr>
        <p:grpSpPr bwMode="auto">
          <a:xfrm>
            <a:off x="1809750" y="1749425"/>
            <a:ext cx="346075" cy="214313"/>
            <a:chOff x="539552" y="5302250"/>
            <a:chExt cx="395287" cy="246483"/>
          </a:xfrm>
        </p:grpSpPr>
        <p:sp>
          <p:nvSpPr>
            <p:cNvPr id="229" name="円/楕円 228"/>
            <p:cNvSpPr/>
            <p:nvPr/>
          </p:nvSpPr>
          <p:spPr bwMode="auto">
            <a:xfrm>
              <a:off x="662853" y="5347895"/>
              <a:ext cx="161379" cy="160670"/>
            </a:xfrm>
            <a:prstGeom prst="ellipse">
              <a:avLst/>
            </a:prstGeom>
            <a:solidFill>
              <a:srgbClr val="FF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 sz="1400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9276" name="テキスト ボックス 229"/>
            <p:cNvSpPr txBox="1">
              <a:spLocks noChangeArrowheads="1"/>
            </p:cNvSpPr>
            <p:nvPr/>
          </p:nvSpPr>
          <p:spPr bwMode="auto">
            <a:xfrm>
              <a:off x="539552" y="5302250"/>
              <a:ext cx="395287" cy="246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ja-JP" sz="800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9238" name="グループ化 230"/>
          <p:cNvGrpSpPr>
            <a:grpSpLocks/>
          </p:cNvGrpSpPr>
          <p:nvPr/>
        </p:nvGrpSpPr>
        <p:grpSpPr bwMode="auto">
          <a:xfrm>
            <a:off x="1957388" y="5776913"/>
            <a:ext cx="346075" cy="214312"/>
            <a:chOff x="539552" y="5518150"/>
            <a:chExt cx="395287" cy="246483"/>
          </a:xfrm>
        </p:grpSpPr>
        <p:sp>
          <p:nvSpPr>
            <p:cNvPr id="232" name="円/楕円 231"/>
            <p:cNvSpPr/>
            <p:nvPr/>
          </p:nvSpPr>
          <p:spPr bwMode="auto">
            <a:xfrm>
              <a:off x="662853" y="5565621"/>
              <a:ext cx="161378" cy="160671"/>
            </a:xfrm>
            <a:prstGeom prst="ellipse">
              <a:avLst/>
            </a:prstGeom>
            <a:solidFill>
              <a:srgbClr val="FF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 sz="1400"/>
            </a:p>
          </p:txBody>
        </p:sp>
        <p:sp>
          <p:nvSpPr>
            <p:cNvPr id="9256" name="テキスト ボックス 232"/>
            <p:cNvSpPr txBox="1">
              <a:spLocks noChangeArrowheads="1"/>
            </p:cNvSpPr>
            <p:nvPr/>
          </p:nvSpPr>
          <p:spPr bwMode="auto">
            <a:xfrm>
              <a:off x="539552" y="5518150"/>
              <a:ext cx="395287" cy="246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algn="ctr" eaLnBrk="1" hangingPunct="1"/>
              <a:endParaRPr lang="en-US" altLang="ja-JP" sz="800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9239" name="グループ化 233"/>
          <p:cNvGrpSpPr>
            <a:grpSpLocks/>
          </p:cNvGrpSpPr>
          <p:nvPr/>
        </p:nvGrpSpPr>
        <p:grpSpPr bwMode="auto">
          <a:xfrm>
            <a:off x="5399088" y="6302375"/>
            <a:ext cx="346075" cy="214313"/>
            <a:chOff x="2634259" y="1412875"/>
            <a:chExt cx="395287" cy="246483"/>
          </a:xfrm>
        </p:grpSpPr>
        <p:sp>
          <p:nvSpPr>
            <p:cNvPr id="235" name="円/楕円 234"/>
            <p:cNvSpPr/>
            <p:nvPr/>
          </p:nvSpPr>
          <p:spPr bwMode="auto">
            <a:xfrm>
              <a:off x="2746680" y="1451217"/>
              <a:ext cx="161378" cy="158844"/>
            </a:xfrm>
            <a:prstGeom prst="ellipse">
              <a:avLst/>
            </a:prstGeom>
            <a:solidFill>
              <a:srgbClr val="FF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 sz="1400"/>
            </a:p>
          </p:txBody>
        </p:sp>
        <p:sp>
          <p:nvSpPr>
            <p:cNvPr id="9254" name="テキスト ボックス 235"/>
            <p:cNvSpPr txBox="1">
              <a:spLocks noChangeArrowheads="1"/>
            </p:cNvSpPr>
            <p:nvPr/>
          </p:nvSpPr>
          <p:spPr bwMode="auto">
            <a:xfrm>
              <a:off x="2634259" y="1412875"/>
              <a:ext cx="395287" cy="246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algn="ctr" eaLnBrk="1" hangingPunct="1"/>
              <a:endParaRPr lang="en-US" altLang="ja-JP" sz="80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279" name="円/楕円 278"/>
          <p:cNvSpPr/>
          <p:nvPr/>
        </p:nvSpPr>
        <p:spPr>
          <a:xfrm>
            <a:off x="1042988" y="3946525"/>
            <a:ext cx="1582737" cy="1584325"/>
          </a:xfrm>
          <a:prstGeom prst="ellipse">
            <a:avLst/>
          </a:prstGeom>
          <a:noFill/>
          <a:ln w="57150">
            <a:solidFill>
              <a:srgbClr val="00B050">
                <a:alpha val="56078"/>
              </a:srgbClr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48" name="円/楕円 147"/>
          <p:cNvSpPr/>
          <p:nvPr/>
        </p:nvSpPr>
        <p:spPr>
          <a:xfrm>
            <a:off x="2916238" y="3730625"/>
            <a:ext cx="1582737" cy="1584325"/>
          </a:xfrm>
          <a:prstGeom prst="ellipse">
            <a:avLst/>
          </a:prstGeom>
          <a:noFill/>
          <a:ln w="57150">
            <a:solidFill>
              <a:srgbClr val="FF0000">
                <a:alpha val="56078"/>
              </a:srgbClr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49" name="円/楕円 148"/>
          <p:cNvSpPr/>
          <p:nvPr/>
        </p:nvSpPr>
        <p:spPr>
          <a:xfrm>
            <a:off x="1258888" y="1749425"/>
            <a:ext cx="1582737" cy="1477963"/>
          </a:xfrm>
          <a:prstGeom prst="ellipse">
            <a:avLst/>
          </a:prstGeom>
          <a:noFill/>
          <a:ln w="57150">
            <a:solidFill>
              <a:srgbClr val="002060">
                <a:alpha val="56078"/>
              </a:srgbClr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pic>
        <p:nvPicPr>
          <p:cNvPr id="9243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340528"/>
            <a:ext cx="6350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44" name="グループ化 200"/>
          <p:cNvGrpSpPr>
            <a:grpSpLocks/>
          </p:cNvGrpSpPr>
          <p:nvPr/>
        </p:nvGrpSpPr>
        <p:grpSpPr bwMode="auto">
          <a:xfrm>
            <a:off x="3316288" y="4349750"/>
            <a:ext cx="344487" cy="214313"/>
            <a:chOff x="539552" y="3357563"/>
            <a:chExt cx="395287" cy="244411"/>
          </a:xfrm>
        </p:grpSpPr>
        <p:sp>
          <p:nvSpPr>
            <p:cNvPr id="202" name="円/楕円 201"/>
            <p:cNvSpPr/>
            <p:nvPr/>
          </p:nvSpPr>
          <p:spPr bwMode="auto">
            <a:xfrm>
              <a:off x="663421" y="3402825"/>
              <a:ext cx="160301" cy="159319"/>
            </a:xfrm>
            <a:prstGeom prst="ellipse">
              <a:avLst/>
            </a:prstGeom>
            <a:solidFill>
              <a:srgbClr val="FF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 sz="1400"/>
            </a:p>
          </p:txBody>
        </p:sp>
        <p:sp>
          <p:nvSpPr>
            <p:cNvPr id="9252" name="テキスト ボックス 202"/>
            <p:cNvSpPr txBox="1">
              <a:spLocks noChangeArrowheads="1"/>
            </p:cNvSpPr>
            <p:nvPr/>
          </p:nvSpPr>
          <p:spPr bwMode="auto">
            <a:xfrm>
              <a:off x="539552" y="3357563"/>
              <a:ext cx="395287" cy="244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algn="ctr" eaLnBrk="1" hangingPunct="1"/>
              <a:endParaRPr lang="en-US" altLang="ja-JP" sz="80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9245" name="テキスト ボックス 9"/>
          <p:cNvSpPr txBox="1">
            <a:spLocks noChangeArrowheads="1"/>
          </p:cNvSpPr>
          <p:nvPr/>
        </p:nvSpPr>
        <p:spPr bwMode="auto">
          <a:xfrm rot="10800000" flipV="1">
            <a:off x="1258888" y="5899150"/>
            <a:ext cx="7889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 sz="2400">
              <a:latin typeface="HGPｺﾞｼｯｸM" pitchFamily="50" charset="-128"/>
              <a:ea typeface="HGPｺﾞｼｯｸM" pitchFamily="50" charset="-128"/>
              <a:cs typeface="CRＣ＆Ｇ由紀葉太楷書体04" pitchFamily="2" charset="-128"/>
            </a:endParaRPr>
          </a:p>
          <a:p>
            <a:pPr eaLnBrk="1" hangingPunct="1"/>
            <a:r>
              <a:rPr lang="ja-JP" altLang="en-US" sz="3600">
                <a:latin typeface="HGPｺﾞｼｯｸM" pitchFamily="50" charset="-128"/>
                <a:ea typeface="HGPｺﾞｼｯｸM" pitchFamily="50" charset="-128"/>
                <a:cs typeface="CRＣ＆Ｇ由紀葉太楷書体04" pitchFamily="2" charset="-128"/>
              </a:rPr>
              <a:t>　　　　　　　　　　　　</a:t>
            </a:r>
            <a:endParaRPr lang="ja-JP" altLang="en-US" sz="2400" b="1" u="sng">
              <a:latin typeface="HGPｺﾞｼｯｸM" pitchFamily="50" charset="-128"/>
              <a:ea typeface="HGPｺﾞｼｯｸM" pitchFamily="50" charset="-128"/>
              <a:cs typeface="CRＣ＆Ｇ由紀葉太楷書体04" pitchFamily="2" charset="-128"/>
            </a:endParaRPr>
          </a:p>
        </p:txBody>
      </p:sp>
      <p:sp>
        <p:nvSpPr>
          <p:cNvPr id="4" name="円/楕円 3"/>
          <p:cNvSpPr/>
          <p:nvPr/>
        </p:nvSpPr>
        <p:spPr>
          <a:xfrm>
            <a:off x="694531" y="1446213"/>
            <a:ext cx="1128713" cy="10636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altLang="ja-JP" sz="1100" dirty="0">
              <a:solidFill>
                <a:srgbClr val="7030A0"/>
              </a:solidFill>
              <a:latin typeface="+mj-lt"/>
            </a:endParaRPr>
          </a:p>
          <a:p>
            <a:pPr algn="ctr">
              <a:defRPr/>
            </a:pPr>
            <a:r>
              <a:rPr lang="en-US" altLang="ja-JP" sz="1100" dirty="0" err="1" smtClean="0">
                <a:solidFill>
                  <a:schemeClr val="tx1"/>
                </a:solidFill>
                <a:latin typeface="+mj-lt"/>
              </a:rPr>
              <a:t>OkayamaUniversity</a:t>
            </a:r>
            <a:endParaRPr lang="en-US" altLang="ja-JP" sz="1100" dirty="0">
              <a:solidFill>
                <a:schemeClr val="tx1"/>
              </a:solidFill>
              <a:latin typeface="+mj-lt"/>
            </a:endParaRPr>
          </a:p>
          <a:p>
            <a:pPr algn="ctr">
              <a:defRPr/>
            </a:pPr>
            <a:r>
              <a:rPr lang="en-US" altLang="ja-JP" sz="1100" dirty="0" smtClean="0">
                <a:solidFill>
                  <a:schemeClr val="tx1"/>
                </a:solidFill>
                <a:latin typeface="+mj-lt"/>
              </a:rPr>
              <a:t>Area</a:t>
            </a:r>
            <a:endParaRPr lang="en-US" altLang="ja-JP" sz="1100" dirty="0">
              <a:solidFill>
                <a:schemeClr val="tx1"/>
              </a:solidFill>
              <a:latin typeface="+mj-lt"/>
            </a:endParaRPr>
          </a:p>
          <a:p>
            <a:pPr algn="ctr">
              <a:defRPr/>
            </a:pPr>
            <a:endParaRPr lang="ja-JP" altLang="en-US" sz="1100" dirty="0">
              <a:solidFill>
                <a:srgbClr val="7030A0"/>
              </a:solidFill>
            </a:endParaRPr>
          </a:p>
        </p:txBody>
      </p:sp>
      <p:sp>
        <p:nvSpPr>
          <p:cNvPr id="5" name="円/楕円 4"/>
          <p:cNvSpPr/>
          <p:nvPr/>
        </p:nvSpPr>
        <p:spPr>
          <a:xfrm>
            <a:off x="4548981" y="5200293"/>
            <a:ext cx="46038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3117850" y="3227433"/>
            <a:ext cx="1038225" cy="103981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100" dirty="0" smtClean="0">
                <a:solidFill>
                  <a:schemeClr val="tx1"/>
                </a:solidFill>
              </a:rPr>
              <a:t>Cultural Area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8" name="円/楕円 77"/>
          <p:cNvSpPr/>
          <p:nvPr/>
        </p:nvSpPr>
        <p:spPr>
          <a:xfrm>
            <a:off x="440644" y="4053492"/>
            <a:ext cx="1019175" cy="9969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100" dirty="0" err="1" smtClean="0">
                <a:solidFill>
                  <a:schemeClr val="tx1"/>
                </a:solidFill>
              </a:rPr>
              <a:t>OkayamaStation</a:t>
            </a:r>
            <a:endParaRPr lang="en-US" altLang="ja-JP" sz="11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altLang="ja-JP" sz="1100" dirty="0" smtClean="0">
                <a:solidFill>
                  <a:schemeClr val="tx1"/>
                </a:solidFill>
              </a:rPr>
              <a:t>Area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9250" name="テキスト ボックス 9"/>
          <p:cNvSpPr txBox="1">
            <a:spLocks noChangeArrowheads="1"/>
          </p:cNvSpPr>
          <p:nvPr/>
        </p:nvSpPr>
        <p:spPr bwMode="auto">
          <a:xfrm>
            <a:off x="5864972" y="1643063"/>
            <a:ext cx="3168352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ja-JP" sz="1600" dirty="0" smtClean="0">
                <a:solidFill>
                  <a:srgbClr val="FF0000"/>
                </a:solidFill>
                <a:latin typeface="+mj-lt"/>
                <a:ea typeface="HGPｺﾞｼｯｸM" pitchFamily="50" charset="-128"/>
                <a:cs typeface="CRＣ＆Ｇ由紀葉太楷書体04" pitchFamily="2" charset="-128"/>
              </a:rPr>
              <a:t>There are 3 main areas where the convention complexes are located in Okayama city: </a:t>
            </a:r>
            <a:endParaRPr lang="en-US" altLang="ja-JP" sz="1600" dirty="0">
              <a:solidFill>
                <a:srgbClr val="FF0000"/>
              </a:solidFill>
              <a:latin typeface="+mj-lt"/>
              <a:ea typeface="HGPｺﾞｼｯｸM" pitchFamily="50" charset="-128"/>
              <a:cs typeface="CRＣ＆Ｇ由紀葉太楷書体04" pitchFamily="2" charset="-128"/>
            </a:endParaRPr>
          </a:p>
          <a:p>
            <a:pPr marL="342900" indent="-342900" eaLnBrk="1" hangingPunct="1">
              <a:buFont typeface="+mj-lt"/>
              <a:buAutoNum type="arabicPeriod"/>
            </a:pPr>
            <a:r>
              <a:rPr lang="en-US" altLang="ja-JP" sz="1600" dirty="0" smtClean="0">
                <a:solidFill>
                  <a:srgbClr val="FF0000"/>
                </a:solidFill>
                <a:latin typeface="+mj-lt"/>
                <a:ea typeface="HGPｺﾞｼｯｸM" pitchFamily="50" charset="-128"/>
                <a:cs typeface="CRＣ＆Ｇ由紀葉太楷書体04" pitchFamily="2" charset="-128"/>
              </a:rPr>
              <a:t>University Area - where various facilities of universities are located</a:t>
            </a:r>
            <a:r>
              <a:rPr lang="en-US" altLang="ja-JP" sz="1600" dirty="0">
                <a:solidFill>
                  <a:srgbClr val="FF0000"/>
                </a:solidFill>
                <a:latin typeface="+mj-lt"/>
                <a:ea typeface="HGPｺﾞｼｯｸM" pitchFamily="50" charset="-128"/>
                <a:cs typeface="CRＣ＆Ｇ由紀葉太楷書体04" pitchFamily="2" charset="-128"/>
              </a:rPr>
              <a:t>.</a:t>
            </a:r>
            <a:endParaRPr lang="en-US" altLang="ja-JP" sz="1600" dirty="0" smtClean="0">
              <a:solidFill>
                <a:srgbClr val="FF0000"/>
              </a:solidFill>
              <a:latin typeface="+mj-lt"/>
              <a:ea typeface="HGPｺﾞｼｯｸM" pitchFamily="50" charset="-128"/>
              <a:cs typeface="CRＣ＆Ｇ由紀葉太楷書体04" pitchFamily="2" charset="-128"/>
            </a:endParaRPr>
          </a:p>
          <a:p>
            <a:pPr marL="342900" indent="-342900" eaLnBrk="1" hangingPunct="1">
              <a:buFont typeface="+mj-lt"/>
              <a:buAutoNum type="arabicPeriod"/>
            </a:pPr>
            <a:r>
              <a:rPr lang="en-US" altLang="ja-JP" sz="1600" dirty="0" smtClean="0">
                <a:solidFill>
                  <a:srgbClr val="FF0000"/>
                </a:solidFill>
                <a:latin typeface="+mj-lt"/>
                <a:ea typeface="HGPｺﾞｼｯｸM" pitchFamily="50" charset="-128"/>
                <a:cs typeface="CRＣ＆Ｇ由紀葉太楷書体04" pitchFamily="2" charset="-128"/>
              </a:rPr>
              <a:t>Cultural Area- where museums, Okayama </a:t>
            </a:r>
            <a:r>
              <a:rPr lang="en-US" altLang="ja-JP" sz="1600" dirty="0" err="1" smtClean="0">
                <a:solidFill>
                  <a:srgbClr val="FF0000"/>
                </a:solidFill>
                <a:latin typeface="+mj-lt"/>
                <a:ea typeface="HGPｺﾞｼｯｸM" pitchFamily="50" charset="-128"/>
                <a:cs typeface="CRＣ＆Ｇ由紀葉太楷書体04" pitchFamily="2" charset="-128"/>
              </a:rPr>
              <a:t>Korakuen</a:t>
            </a:r>
            <a:r>
              <a:rPr lang="en-US" altLang="ja-JP" sz="1600" dirty="0" smtClean="0">
                <a:solidFill>
                  <a:srgbClr val="FF0000"/>
                </a:solidFill>
                <a:latin typeface="+mj-lt"/>
                <a:ea typeface="HGPｺﾞｼｯｸM" pitchFamily="50" charset="-128"/>
                <a:cs typeface="CRＣ＆Ｇ由紀葉太楷書体04" pitchFamily="2" charset="-128"/>
              </a:rPr>
              <a:t> garden and Okayama Castle are situated</a:t>
            </a:r>
            <a:r>
              <a:rPr lang="en-US" altLang="ja-JP" sz="1600" dirty="0">
                <a:solidFill>
                  <a:srgbClr val="FF0000"/>
                </a:solidFill>
                <a:latin typeface="+mj-lt"/>
                <a:ea typeface="HGPｺﾞｼｯｸM" pitchFamily="50" charset="-128"/>
                <a:cs typeface="CRＣ＆Ｇ由紀葉太楷書体04" pitchFamily="2" charset="-128"/>
              </a:rPr>
              <a:t>.</a:t>
            </a:r>
            <a:endParaRPr lang="en-US" altLang="ja-JP" sz="1600" dirty="0" smtClean="0">
              <a:solidFill>
                <a:srgbClr val="FF0000"/>
              </a:solidFill>
              <a:latin typeface="+mj-lt"/>
              <a:ea typeface="HGPｺﾞｼｯｸM" pitchFamily="50" charset="-128"/>
              <a:cs typeface="CRＣ＆Ｇ由紀葉太楷書体04" pitchFamily="2" charset="-128"/>
            </a:endParaRPr>
          </a:p>
          <a:p>
            <a:pPr marL="342900" indent="-342900" eaLnBrk="1" hangingPunct="1">
              <a:spcAft>
                <a:spcPts val="600"/>
              </a:spcAft>
              <a:buFont typeface="+mj-lt"/>
              <a:buAutoNum type="arabicPeriod"/>
            </a:pPr>
            <a:r>
              <a:rPr lang="en-US" altLang="ja-JP" sz="1600" dirty="0" smtClean="0">
                <a:solidFill>
                  <a:srgbClr val="FF0000"/>
                </a:solidFill>
                <a:latin typeface="+mj-lt"/>
                <a:ea typeface="HGPｺﾞｼｯｸM" pitchFamily="50" charset="-128"/>
                <a:cs typeface="CRＣ＆Ｇ由紀葉太楷書体04" pitchFamily="2" charset="-128"/>
              </a:rPr>
              <a:t>Station Area- where Okayama Stations is conveniently located for good access to transportation.</a:t>
            </a:r>
            <a:endParaRPr lang="en-US" altLang="ja-JP" sz="1600" dirty="0">
              <a:solidFill>
                <a:srgbClr val="FF0000"/>
              </a:solidFill>
              <a:latin typeface="+mj-lt"/>
              <a:ea typeface="HGPｺﾞｼｯｸM" pitchFamily="50" charset="-128"/>
              <a:cs typeface="CRＣ＆Ｇ由紀葉太楷書体04" pitchFamily="2" charset="-128"/>
            </a:endParaRPr>
          </a:p>
          <a:p>
            <a:pPr eaLnBrk="1" hangingPunct="1"/>
            <a:r>
              <a:rPr lang="en-US" altLang="ja-JP" sz="1600" dirty="0" smtClean="0">
                <a:solidFill>
                  <a:srgbClr val="FF0000"/>
                </a:solidFill>
                <a:latin typeface="+mj-lt"/>
                <a:ea typeface="HGPｺﾞｼｯｸM" pitchFamily="50" charset="-128"/>
                <a:cs typeface="CRＣ＆Ｇ由紀葉太楷書体04" pitchFamily="2" charset="-128"/>
              </a:rPr>
              <a:t>A number of facilities are located in these areas to serve the different purposes of each convention.</a:t>
            </a:r>
            <a:endParaRPr lang="ja-JP" altLang="en-US" sz="1400" b="1" u="sng" dirty="0">
              <a:solidFill>
                <a:srgbClr val="FF0000"/>
              </a:solidFill>
              <a:latin typeface="+mj-lt"/>
              <a:ea typeface="HGPｺﾞｼｯｸM" pitchFamily="50" charset="-128"/>
              <a:cs typeface="CRＣ＆Ｇ由紀葉太楷書体04" pitchFamily="2" charset="-128"/>
            </a:endParaRPr>
          </a:p>
        </p:txBody>
      </p:sp>
      <p:cxnSp>
        <p:nvCxnSpPr>
          <p:cNvPr id="13" name="直線矢印コネクタ 12"/>
          <p:cNvCxnSpPr/>
          <p:nvPr/>
        </p:nvCxnSpPr>
        <p:spPr>
          <a:xfrm>
            <a:off x="2030413" y="4713288"/>
            <a:ext cx="1997074" cy="238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2008934" y="4724685"/>
            <a:ext cx="18794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 smtClean="0"/>
              <a:t>1.9</a:t>
            </a:r>
            <a:r>
              <a:rPr kumimoji="1" lang="en-US" altLang="ja-JP" sz="1600" b="1" dirty="0" smtClean="0"/>
              <a:t>km</a:t>
            </a:r>
            <a:r>
              <a:rPr kumimoji="1" lang="ja-JP" altLang="en-US" sz="1600" b="1" dirty="0" smtClean="0"/>
              <a:t>・</a:t>
            </a:r>
            <a:r>
              <a:rPr kumimoji="1" lang="en-US" altLang="ja-JP" sz="1600" b="1" dirty="0" smtClean="0"/>
              <a:t>Walk25mit</a:t>
            </a:r>
            <a:endParaRPr kumimoji="1" lang="ja-JP" altLang="en-US" sz="1600" b="1" dirty="0"/>
          </a:p>
        </p:txBody>
      </p:sp>
      <p:sp>
        <p:nvSpPr>
          <p:cNvPr id="17" name="角丸四角形吹き出し 16"/>
          <p:cNvSpPr/>
          <p:nvPr/>
        </p:nvSpPr>
        <p:spPr>
          <a:xfrm>
            <a:off x="3741738" y="5384486"/>
            <a:ext cx="1897063" cy="368659"/>
          </a:xfrm>
          <a:prstGeom prst="wedgeRoundRectCallout">
            <a:avLst>
              <a:gd name="adj1" fmla="val -33731"/>
              <a:gd name="adj2" fmla="val -16406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906240" y="5422293"/>
            <a:ext cx="15680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/>
              <a:t>Okayama Castel</a:t>
            </a:r>
            <a:endParaRPr kumimoji="1" lang="ja-JP" altLang="en-US" sz="1400" b="1" dirty="0"/>
          </a:p>
        </p:txBody>
      </p:sp>
      <p:sp>
        <p:nvSpPr>
          <p:cNvPr id="19" name="角丸四角形吹き出し 18"/>
          <p:cNvSpPr/>
          <p:nvPr/>
        </p:nvSpPr>
        <p:spPr>
          <a:xfrm>
            <a:off x="901239" y="5429293"/>
            <a:ext cx="1724486" cy="353927"/>
          </a:xfrm>
          <a:prstGeom prst="wedgeRoundRectCallout">
            <a:avLst>
              <a:gd name="adj1" fmla="val 10185"/>
              <a:gd name="adj2" fmla="val -27227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930239" y="5463012"/>
            <a:ext cx="1720896" cy="305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smtClean="0"/>
              <a:t>Okayama station</a:t>
            </a:r>
            <a:endParaRPr kumimoji="1" lang="ja-JP" altLang="en-US" sz="1400" b="1" dirty="0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38"/>
          <p:cNvGrpSpPr>
            <a:grpSpLocks/>
          </p:cNvGrpSpPr>
          <p:nvPr/>
        </p:nvGrpSpPr>
        <p:grpSpPr bwMode="auto">
          <a:xfrm>
            <a:off x="2685143" y="1441167"/>
            <a:ext cx="2952750" cy="2952750"/>
            <a:chOff x="793" y="572"/>
            <a:chExt cx="1860" cy="1860"/>
          </a:xfrm>
        </p:grpSpPr>
        <p:pic>
          <p:nvPicPr>
            <p:cNvPr id="12318" name="Picture 169" descr="駅周辺ゾーン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" y="572"/>
              <a:ext cx="1860" cy="1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19" name="Oval 170"/>
            <p:cNvSpPr>
              <a:spLocks noChangeArrowheads="1"/>
            </p:cNvSpPr>
            <p:nvPr/>
          </p:nvSpPr>
          <p:spPr bwMode="auto">
            <a:xfrm>
              <a:off x="1819" y="1582"/>
              <a:ext cx="101" cy="8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ja-JP" altLang="en-US"/>
            </a:p>
          </p:txBody>
        </p:sp>
        <p:sp>
          <p:nvSpPr>
            <p:cNvPr id="12320" name="Oval 171"/>
            <p:cNvSpPr>
              <a:spLocks noChangeArrowheads="1"/>
            </p:cNvSpPr>
            <p:nvPr/>
          </p:nvSpPr>
          <p:spPr bwMode="auto">
            <a:xfrm>
              <a:off x="1567" y="1150"/>
              <a:ext cx="101" cy="8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ja-JP" altLang="en-US"/>
            </a:p>
          </p:txBody>
        </p:sp>
        <p:sp>
          <p:nvSpPr>
            <p:cNvPr id="12321" name="Oval 172"/>
            <p:cNvSpPr>
              <a:spLocks noChangeArrowheads="1"/>
            </p:cNvSpPr>
            <p:nvPr/>
          </p:nvSpPr>
          <p:spPr bwMode="auto">
            <a:xfrm>
              <a:off x="2144" y="1324"/>
              <a:ext cx="101" cy="8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ja-JP" altLang="en-US"/>
            </a:p>
          </p:txBody>
        </p:sp>
        <p:sp>
          <p:nvSpPr>
            <p:cNvPr id="12322" name="Oval 171"/>
            <p:cNvSpPr>
              <a:spLocks noChangeArrowheads="1"/>
            </p:cNvSpPr>
            <p:nvPr/>
          </p:nvSpPr>
          <p:spPr bwMode="auto">
            <a:xfrm>
              <a:off x="1772" y="1672"/>
              <a:ext cx="101" cy="8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ja-JP" altLang="en-US"/>
            </a:p>
          </p:txBody>
        </p:sp>
        <p:sp>
          <p:nvSpPr>
            <p:cNvPr id="12323" name="Oval 171"/>
            <p:cNvSpPr>
              <a:spLocks noChangeArrowheads="1"/>
            </p:cNvSpPr>
            <p:nvPr/>
          </p:nvSpPr>
          <p:spPr bwMode="auto">
            <a:xfrm>
              <a:off x="1473" y="1149"/>
              <a:ext cx="101" cy="8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ja-JP" altLang="en-US"/>
            </a:p>
          </p:txBody>
        </p:sp>
      </p:grpSp>
      <p:grpSp>
        <p:nvGrpSpPr>
          <p:cNvPr id="12291" name="グループ化 4"/>
          <p:cNvGrpSpPr>
            <a:grpSpLocks/>
          </p:cNvGrpSpPr>
          <p:nvPr/>
        </p:nvGrpSpPr>
        <p:grpSpPr bwMode="auto">
          <a:xfrm>
            <a:off x="0" y="-11113"/>
            <a:ext cx="9144000" cy="6869113"/>
            <a:chOff x="0" y="-10590"/>
            <a:chExt cx="9144000" cy="6868589"/>
          </a:xfrm>
        </p:grpSpPr>
        <p:sp>
          <p:nvSpPr>
            <p:cNvPr id="6" name="正方形/長方形 5"/>
            <p:cNvSpPr/>
            <p:nvPr/>
          </p:nvSpPr>
          <p:spPr>
            <a:xfrm>
              <a:off x="0" y="6786567"/>
              <a:ext cx="9144000" cy="7143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0" y="6719898"/>
              <a:ext cx="9144000" cy="7143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0" y="56081"/>
              <a:ext cx="9144000" cy="7143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0" y="-10590"/>
              <a:ext cx="9144000" cy="7143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sp>
        <p:nvSpPr>
          <p:cNvPr id="12293" name="AutoShape 157"/>
          <p:cNvSpPr>
            <a:spLocks noChangeArrowheads="1"/>
          </p:cNvSpPr>
          <p:nvPr/>
        </p:nvSpPr>
        <p:spPr bwMode="auto">
          <a:xfrm>
            <a:off x="1150826" y="4581217"/>
            <a:ext cx="2752593" cy="1932198"/>
          </a:xfrm>
          <a:prstGeom prst="wedgeRectCallout">
            <a:avLst>
              <a:gd name="adj1" fmla="val 63629"/>
              <a:gd name="adj2" fmla="val -116870"/>
            </a:avLst>
          </a:prstGeom>
          <a:solidFill>
            <a:srgbClr val="99CCFF">
              <a:alpha val="5803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endParaRPr lang="ja-JP" altLang="en-US"/>
          </a:p>
        </p:txBody>
      </p:sp>
      <p:sp>
        <p:nvSpPr>
          <p:cNvPr id="12294" name="AutoShape 158"/>
          <p:cNvSpPr>
            <a:spLocks noChangeArrowheads="1"/>
          </p:cNvSpPr>
          <p:nvPr/>
        </p:nvSpPr>
        <p:spPr bwMode="auto">
          <a:xfrm>
            <a:off x="4181895" y="4534494"/>
            <a:ext cx="2613286" cy="1978921"/>
          </a:xfrm>
          <a:prstGeom prst="wedgeRectCallout">
            <a:avLst>
              <a:gd name="adj1" fmla="val -42019"/>
              <a:gd name="adj2" fmla="val -122945"/>
            </a:avLst>
          </a:prstGeom>
          <a:solidFill>
            <a:srgbClr val="FF99CC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endParaRPr lang="ja-JP" altLang="en-US"/>
          </a:p>
        </p:txBody>
      </p:sp>
      <p:sp>
        <p:nvSpPr>
          <p:cNvPr id="12296" name="Text Box 161"/>
          <p:cNvSpPr txBox="1">
            <a:spLocks noChangeArrowheads="1"/>
          </p:cNvSpPr>
          <p:nvPr/>
        </p:nvSpPr>
        <p:spPr bwMode="auto">
          <a:xfrm>
            <a:off x="1225015" y="4652393"/>
            <a:ext cx="3071391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400" b="1" dirty="0" smtClean="0">
                <a:latin typeface="Arial" charset="0"/>
              </a:rPr>
              <a:t>Mitsui Garden Hotel Okayama</a:t>
            </a:r>
            <a:endParaRPr lang="ja-JP" altLang="en-US" sz="1400" b="1" dirty="0">
              <a:latin typeface="Arial" charset="0"/>
            </a:endParaRPr>
          </a:p>
        </p:txBody>
      </p:sp>
      <p:sp>
        <p:nvSpPr>
          <p:cNvPr id="12297" name="Text Box 163"/>
          <p:cNvSpPr txBox="1">
            <a:spLocks noChangeArrowheads="1"/>
          </p:cNvSpPr>
          <p:nvPr/>
        </p:nvSpPr>
        <p:spPr bwMode="auto">
          <a:xfrm>
            <a:off x="4622737" y="4613544"/>
            <a:ext cx="368523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400" b="1" dirty="0" smtClean="0">
                <a:latin typeface="Arial" charset="0"/>
              </a:rPr>
              <a:t>Hotel</a:t>
            </a:r>
            <a:r>
              <a:rPr lang="ja-JP" altLang="en-US" sz="1400" b="1" dirty="0">
                <a:latin typeface="Arial" charset="0"/>
              </a:rPr>
              <a:t> </a:t>
            </a:r>
            <a:r>
              <a:rPr lang="en-US" altLang="ja-JP" sz="1400" b="1" dirty="0" err="1" smtClean="0">
                <a:latin typeface="Arial" charset="0"/>
              </a:rPr>
              <a:t>Granvia</a:t>
            </a:r>
            <a:r>
              <a:rPr lang="ja-JP" altLang="en-US" sz="1400" b="1" dirty="0" smtClean="0">
                <a:latin typeface="Arial" charset="0"/>
              </a:rPr>
              <a:t> </a:t>
            </a:r>
            <a:r>
              <a:rPr lang="en-US" altLang="ja-JP" sz="1400" b="1" dirty="0">
                <a:latin typeface="Arial" charset="0"/>
              </a:rPr>
              <a:t>Okayama</a:t>
            </a:r>
            <a:endParaRPr lang="ja-JP" altLang="en-US" sz="1400" b="1" dirty="0">
              <a:latin typeface="Arial" charset="0"/>
            </a:endParaRPr>
          </a:p>
        </p:txBody>
      </p:sp>
      <p:sp>
        <p:nvSpPr>
          <p:cNvPr id="12300" name="AutoShape 156"/>
          <p:cNvSpPr>
            <a:spLocks noChangeArrowheads="1"/>
          </p:cNvSpPr>
          <p:nvPr/>
        </p:nvSpPr>
        <p:spPr bwMode="auto">
          <a:xfrm rot="16200000" flipH="1">
            <a:off x="-122522" y="1885136"/>
            <a:ext cx="2383719" cy="2000152"/>
          </a:xfrm>
          <a:prstGeom prst="wedgeRectCallout">
            <a:avLst>
              <a:gd name="adj1" fmla="val -13530"/>
              <a:gd name="adj2" fmla="val 143687"/>
            </a:avLst>
          </a:prstGeom>
          <a:solidFill>
            <a:srgbClr val="CCFFCC">
              <a:alpha val="8313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endParaRPr lang="ja-JP" altLang="en-US"/>
          </a:p>
        </p:txBody>
      </p:sp>
      <p:sp>
        <p:nvSpPr>
          <p:cNvPr id="12301" name="Text Box 162"/>
          <p:cNvSpPr txBox="1">
            <a:spLocks noChangeArrowheads="1"/>
          </p:cNvSpPr>
          <p:nvPr/>
        </p:nvSpPr>
        <p:spPr bwMode="auto">
          <a:xfrm>
            <a:off x="106015" y="1803654"/>
            <a:ext cx="312420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400" b="1" dirty="0" smtClean="0">
                <a:latin typeface="Arial" charset="0"/>
              </a:rPr>
              <a:t>ANA Crowne </a:t>
            </a:r>
            <a:r>
              <a:rPr lang="en-US" altLang="ja-JP" sz="1400" b="1" dirty="0" smtClean="0">
                <a:latin typeface="Arial" charset="0"/>
              </a:rPr>
              <a:t>Plaza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ja-JP" sz="1400" b="1" dirty="0" smtClean="0">
                <a:latin typeface="Arial" charset="0"/>
              </a:rPr>
              <a:t> </a:t>
            </a:r>
            <a:r>
              <a:rPr lang="en-US" altLang="ja-JP" sz="1400" b="1" dirty="0" smtClean="0">
                <a:latin typeface="Arial" charset="0"/>
              </a:rPr>
              <a:t>Hotel </a:t>
            </a:r>
            <a:r>
              <a:rPr lang="en-US" altLang="ja-JP" sz="1400" b="1" dirty="0">
                <a:latin typeface="Arial" charset="0"/>
              </a:rPr>
              <a:t>Okayama</a:t>
            </a:r>
            <a:endParaRPr lang="ja-JP" altLang="en-US" sz="1400" b="1" dirty="0">
              <a:latin typeface="Arial" charset="0"/>
            </a:endParaRPr>
          </a:p>
        </p:txBody>
      </p:sp>
      <p:pic>
        <p:nvPicPr>
          <p:cNvPr id="12303" name="Picture 167" descr="全日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69" y="2492093"/>
            <a:ext cx="1357427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4" name="Picture 168" descr="gurannv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664" y="5035572"/>
            <a:ext cx="1557690" cy="1415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5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47631"/>
            <a:ext cx="6350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7" name="AutoShape 156"/>
          <p:cNvSpPr>
            <a:spLocks noChangeArrowheads="1"/>
          </p:cNvSpPr>
          <p:nvPr/>
        </p:nvSpPr>
        <p:spPr bwMode="auto">
          <a:xfrm>
            <a:off x="5947913" y="2814781"/>
            <a:ext cx="3078162" cy="1589410"/>
          </a:xfrm>
          <a:prstGeom prst="wedgeRectCallout">
            <a:avLst>
              <a:gd name="adj1" fmla="val -83577"/>
              <a:gd name="adj2" fmla="val -54672"/>
            </a:avLst>
          </a:prstGeom>
          <a:solidFill>
            <a:srgbClr val="FFFF00">
              <a:alpha val="5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endParaRPr lang="ja-JP" altLang="en-US"/>
          </a:p>
        </p:txBody>
      </p:sp>
      <p:sp>
        <p:nvSpPr>
          <p:cNvPr id="12308" name="Text Box 162"/>
          <p:cNvSpPr txBox="1">
            <a:spLocks noChangeArrowheads="1"/>
          </p:cNvSpPr>
          <p:nvPr/>
        </p:nvSpPr>
        <p:spPr bwMode="auto">
          <a:xfrm>
            <a:off x="6014245" y="2857318"/>
            <a:ext cx="21383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400" b="1" dirty="0" smtClean="0">
                <a:latin typeface="Arial" charset="0"/>
              </a:rPr>
              <a:t>Daiwa </a:t>
            </a:r>
            <a:r>
              <a:rPr lang="en-US" altLang="ja-JP" sz="1400" b="1" dirty="0" err="1" smtClean="0">
                <a:latin typeface="Arial" charset="0"/>
              </a:rPr>
              <a:t>Roynet</a:t>
            </a:r>
            <a:r>
              <a:rPr lang="en-US" altLang="ja-JP" sz="1400" b="1" dirty="0" smtClean="0">
                <a:latin typeface="Arial" charset="0"/>
              </a:rPr>
              <a:t> Hotel  Okayama </a:t>
            </a:r>
            <a:r>
              <a:rPr lang="en-US" altLang="ja-JP" sz="1400" b="1" dirty="0" err="1">
                <a:latin typeface="Arial" charset="0"/>
              </a:rPr>
              <a:t>E</a:t>
            </a:r>
            <a:r>
              <a:rPr lang="en-US" altLang="ja-JP" sz="1400" b="1" dirty="0" err="1" smtClean="0">
                <a:latin typeface="Arial" charset="0"/>
              </a:rPr>
              <a:t>kimae</a:t>
            </a:r>
            <a:endParaRPr lang="ja-JP" altLang="en-US" sz="1400" b="1" dirty="0">
              <a:latin typeface="Arial" charset="0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971600" y="347632"/>
            <a:ext cx="78771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ja-JP" sz="2400" b="1" dirty="0" smtClean="0">
                <a:solidFill>
                  <a:srgbClr val="0000FF"/>
                </a:solidFill>
                <a:ea typeface="HGPｺﾞｼｯｸM" pitchFamily="50" charset="-128"/>
                <a:cs typeface="Times New Roman" pitchFamily="18" charset="0"/>
              </a:rPr>
              <a:t>Okayama Station Area</a:t>
            </a:r>
            <a:endParaRPr lang="ja-JP" altLang="en-US" sz="2400" dirty="0">
              <a:solidFill>
                <a:srgbClr val="0000FF"/>
              </a:solidFill>
              <a:ea typeface="HGPｺﾞｼｯｸM" pitchFamily="50" charset="-128"/>
              <a:cs typeface="Times New Roman" pitchFamily="18" charset="0"/>
            </a:endParaRPr>
          </a:p>
        </p:txBody>
      </p:sp>
      <p:pic>
        <p:nvPicPr>
          <p:cNvPr id="8194" name="Picture 2" descr="http://www.okayama-kanko.net/up_load_files/stay/24_image_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2" b="10580"/>
          <a:stretch/>
        </p:blipFill>
        <p:spPr bwMode="auto">
          <a:xfrm>
            <a:off x="1895086" y="5038926"/>
            <a:ext cx="1264072" cy="1400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151" y="3125049"/>
            <a:ext cx="1258677" cy="1218442"/>
          </a:xfrm>
          <a:prstGeom prst="rect">
            <a:avLst/>
          </a:prstGeom>
        </p:spPr>
      </p:pic>
      <p:sp>
        <p:nvSpPr>
          <p:cNvPr id="30" name="Oval 172"/>
          <p:cNvSpPr>
            <a:spLocks noChangeArrowheads="1"/>
          </p:cNvSpPr>
          <p:nvPr/>
        </p:nvSpPr>
        <p:spPr bwMode="auto">
          <a:xfrm>
            <a:off x="4442961" y="1721410"/>
            <a:ext cx="160338" cy="134938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ja-JP" altLang="en-US"/>
          </a:p>
        </p:txBody>
      </p:sp>
      <p:sp>
        <p:nvSpPr>
          <p:cNvPr id="31" name="Oval 172"/>
          <p:cNvSpPr>
            <a:spLocks noChangeArrowheads="1"/>
          </p:cNvSpPr>
          <p:nvPr/>
        </p:nvSpPr>
        <p:spPr bwMode="auto">
          <a:xfrm>
            <a:off x="4161518" y="2151152"/>
            <a:ext cx="160338" cy="134938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ja-JP" altLang="en-US"/>
          </a:p>
        </p:txBody>
      </p:sp>
      <p:sp>
        <p:nvSpPr>
          <p:cNvPr id="39" name="Oval 172"/>
          <p:cNvSpPr>
            <a:spLocks noChangeArrowheads="1"/>
          </p:cNvSpPr>
          <p:nvPr/>
        </p:nvSpPr>
        <p:spPr bwMode="auto">
          <a:xfrm>
            <a:off x="3861640" y="2043962"/>
            <a:ext cx="160338" cy="134938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ja-JP" altLang="en-US"/>
          </a:p>
        </p:txBody>
      </p:sp>
      <p:sp>
        <p:nvSpPr>
          <p:cNvPr id="3" name="角丸四角形吹き出し 2"/>
          <p:cNvSpPr/>
          <p:nvPr/>
        </p:nvSpPr>
        <p:spPr>
          <a:xfrm>
            <a:off x="5562107" y="850927"/>
            <a:ext cx="2390491" cy="700280"/>
          </a:xfrm>
          <a:prstGeom prst="wedgeRoundRectCallout">
            <a:avLst>
              <a:gd name="adj1" fmla="val -99525"/>
              <a:gd name="adj2" fmla="val 18802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883556" y="1028041"/>
            <a:ext cx="17475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Okayama </a:t>
            </a:r>
            <a:r>
              <a:rPr lang="en-US" altLang="ja-JP" sz="1600" b="1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S</a:t>
            </a:r>
            <a:r>
              <a:rPr kumimoji="1" lang="en-US" altLang="ja-JP" sz="1600" b="1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tation</a:t>
            </a:r>
            <a:endParaRPr kumimoji="1" lang="ja-JP" altLang="en-US" sz="1600" b="1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33"/>
          <p:cNvGrpSpPr>
            <a:grpSpLocks/>
          </p:cNvGrpSpPr>
          <p:nvPr/>
        </p:nvGrpSpPr>
        <p:grpSpPr bwMode="auto">
          <a:xfrm>
            <a:off x="2517229" y="975362"/>
            <a:ext cx="2952750" cy="2952750"/>
            <a:chOff x="748" y="2296"/>
            <a:chExt cx="1860" cy="1860"/>
          </a:xfrm>
        </p:grpSpPr>
        <p:pic>
          <p:nvPicPr>
            <p:cNvPr id="11291" name="Picture 94" descr="カルチャーゾーン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2296"/>
              <a:ext cx="1860" cy="1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92" name="Oval 95"/>
            <p:cNvSpPr>
              <a:spLocks noChangeArrowheads="1"/>
            </p:cNvSpPr>
            <p:nvPr/>
          </p:nvSpPr>
          <p:spPr bwMode="auto">
            <a:xfrm>
              <a:off x="1363" y="3422"/>
              <a:ext cx="104" cy="9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ja-JP" altLang="en-US"/>
            </a:p>
          </p:txBody>
        </p:sp>
        <p:sp>
          <p:nvSpPr>
            <p:cNvPr id="11293" name="Oval 96"/>
            <p:cNvSpPr>
              <a:spLocks noChangeArrowheads="1"/>
            </p:cNvSpPr>
            <p:nvPr/>
          </p:nvSpPr>
          <p:spPr bwMode="auto">
            <a:xfrm>
              <a:off x="1363" y="3247"/>
              <a:ext cx="104" cy="9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ja-JP" altLang="en-US"/>
            </a:p>
          </p:txBody>
        </p:sp>
        <p:sp>
          <p:nvSpPr>
            <p:cNvPr id="11294" name="Oval 97"/>
            <p:cNvSpPr>
              <a:spLocks noChangeArrowheads="1"/>
            </p:cNvSpPr>
            <p:nvPr/>
          </p:nvSpPr>
          <p:spPr bwMode="auto">
            <a:xfrm>
              <a:off x="2096" y="2523"/>
              <a:ext cx="104" cy="9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ja-JP" altLang="en-US"/>
            </a:p>
          </p:txBody>
        </p:sp>
      </p:grpSp>
      <p:grpSp>
        <p:nvGrpSpPr>
          <p:cNvPr id="11267" name="グループ化 4"/>
          <p:cNvGrpSpPr>
            <a:grpSpLocks/>
          </p:cNvGrpSpPr>
          <p:nvPr/>
        </p:nvGrpSpPr>
        <p:grpSpPr bwMode="auto">
          <a:xfrm>
            <a:off x="0" y="-11113"/>
            <a:ext cx="9144000" cy="6869113"/>
            <a:chOff x="0" y="-10590"/>
            <a:chExt cx="9144000" cy="6868589"/>
          </a:xfrm>
        </p:grpSpPr>
        <p:sp>
          <p:nvSpPr>
            <p:cNvPr id="6" name="正方形/長方形 5"/>
            <p:cNvSpPr/>
            <p:nvPr/>
          </p:nvSpPr>
          <p:spPr>
            <a:xfrm>
              <a:off x="0" y="6786567"/>
              <a:ext cx="9144000" cy="7143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0" y="6719898"/>
              <a:ext cx="9144000" cy="7143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0" y="56081"/>
              <a:ext cx="9144000" cy="7143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0" y="-10590"/>
              <a:ext cx="9144000" cy="7143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sp>
        <p:nvSpPr>
          <p:cNvPr id="11268" name="テキスト ボックス 9"/>
          <p:cNvSpPr txBox="1">
            <a:spLocks noChangeArrowheads="1"/>
          </p:cNvSpPr>
          <p:nvPr/>
        </p:nvSpPr>
        <p:spPr bwMode="auto">
          <a:xfrm>
            <a:off x="988220" y="324487"/>
            <a:ext cx="78304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defRPr/>
            </a:pPr>
            <a:r>
              <a:rPr lang="en-US" altLang="ja-JP" b="1" dirty="0" smtClean="0">
                <a:solidFill>
                  <a:srgbClr val="0000FF"/>
                </a:solidFill>
              </a:rPr>
              <a:t>Cultural   Area</a:t>
            </a:r>
            <a:endParaRPr lang="ja-JP" altLang="en-US" dirty="0">
              <a:solidFill>
                <a:srgbClr val="0000FF"/>
              </a:solidFill>
            </a:endParaRPr>
          </a:p>
        </p:txBody>
      </p:sp>
      <p:sp>
        <p:nvSpPr>
          <p:cNvPr id="11269" name="AutoShape 78"/>
          <p:cNvSpPr>
            <a:spLocks noChangeArrowheads="1"/>
          </p:cNvSpPr>
          <p:nvPr/>
        </p:nvSpPr>
        <p:spPr bwMode="auto">
          <a:xfrm>
            <a:off x="111977" y="1167127"/>
            <a:ext cx="2516130" cy="2928672"/>
          </a:xfrm>
          <a:prstGeom prst="wedgeRectCallout">
            <a:avLst>
              <a:gd name="adj1" fmla="val 87972"/>
              <a:gd name="adj2" fmla="val -2188"/>
            </a:avLst>
          </a:prstGeom>
          <a:solidFill>
            <a:srgbClr val="99CCFF">
              <a:alpha val="5215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endParaRPr lang="ja-JP" altLang="en-US"/>
          </a:p>
        </p:txBody>
      </p:sp>
      <p:sp>
        <p:nvSpPr>
          <p:cNvPr id="11270" name="AutoShape 79"/>
          <p:cNvSpPr>
            <a:spLocks noChangeArrowheads="1"/>
          </p:cNvSpPr>
          <p:nvPr/>
        </p:nvSpPr>
        <p:spPr bwMode="auto">
          <a:xfrm>
            <a:off x="2664767" y="3718589"/>
            <a:ext cx="2555306" cy="2921521"/>
          </a:xfrm>
          <a:prstGeom prst="wedgeRectCallout">
            <a:avLst>
              <a:gd name="adj1" fmla="val -14701"/>
              <a:gd name="adj2" fmla="val -78196"/>
            </a:avLst>
          </a:prstGeom>
          <a:solidFill>
            <a:srgbClr val="FF6600">
              <a:alpha val="76077"/>
            </a:srgbClr>
          </a:solidFill>
          <a:ln>
            <a:noFill/>
          </a:ln>
          <a:extLst/>
        </p:spPr>
        <p:txBody>
          <a:bodyPr/>
          <a:lstStyle/>
          <a:p>
            <a:pPr algn="ctr" eaLnBrk="1" hangingPunct="1"/>
            <a:endParaRPr lang="ja-JP" altLang="en-US"/>
          </a:p>
        </p:txBody>
      </p:sp>
      <p:sp>
        <p:nvSpPr>
          <p:cNvPr id="11271" name="AutoShape 80"/>
          <p:cNvSpPr>
            <a:spLocks noChangeArrowheads="1"/>
          </p:cNvSpPr>
          <p:nvPr/>
        </p:nvSpPr>
        <p:spPr bwMode="auto">
          <a:xfrm>
            <a:off x="5645935" y="697690"/>
            <a:ext cx="3238608" cy="2696243"/>
          </a:xfrm>
          <a:prstGeom prst="wedgeRectCallout">
            <a:avLst>
              <a:gd name="adj1" fmla="val -75660"/>
              <a:gd name="adj2" fmla="val -24515"/>
            </a:avLst>
          </a:prstGeom>
          <a:solidFill>
            <a:srgbClr val="FF99CC">
              <a:alpha val="5215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endParaRPr lang="ja-JP" altLang="en-US"/>
          </a:p>
        </p:txBody>
      </p:sp>
      <p:sp>
        <p:nvSpPr>
          <p:cNvPr id="11272" name="Text Box 81"/>
          <p:cNvSpPr txBox="1">
            <a:spLocks noChangeArrowheads="1"/>
          </p:cNvSpPr>
          <p:nvPr/>
        </p:nvSpPr>
        <p:spPr bwMode="auto">
          <a:xfrm>
            <a:off x="5940152" y="798892"/>
            <a:ext cx="33728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800" b="1" dirty="0">
                <a:latin typeface="Times New Roman" pitchFamily="18" charset="0"/>
                <a:cs typeface="Times New Roman" pitchFamily="18" charset="0"/>
              </a:rPr>
              <a:t>Okayama</a:t>
            </a:r>
            <a:r>
              <a:rPr lang="ja-JP" alt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800" b="1" dirty="0">
                <a:latin typeface="Times New Roman" pitchFamily="18" charset="0"/>
                <a:cs typeface="Times New Roman" pitchFamily="18" charset="0"/>
              </a:rPr>
              <a:t>Plaza</a:t>
            </a:r>
            <a:r>
              <a:rPr lang="ja-JP" alt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800" b="1" dirty="0">
                <a:latin typeface="Times New Roman" pitchFamily="18" charset="0"/>
                <a:cs typeface="Times New Roman" pitchFamily="18" charset="0"/>
              </a:rPr>
              <a:t>Hotel</a:t>
            </a:r>
            <a:endParaRPr lang="ja-JP" altLang="en-US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3" name="Text Box 82"/>
          <p:cNvSpPr txBox="1">
            <a:spLocks noChangeArrowheads="1"/>
          </p:cNvSpPr>
          <p:nvPr/>
        </p:nvSpPr>
        <p:spPr bwMode="auto">
          <a:xfrm>
            <a:off x="-118266" y="1207263"/>
            <a:ext cx="29811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600" b="1" dirty="0" smtClean="0">
                <a:latin typeface="Times New Roman" pitchFamily="18" charset="0"/>
                <a:cs typeface="Times New Roman" pitchFamily="18" charset="0"/>
              </a:rPr>
              <a:t>         Hotel Excel Okayama</a:t>
            </a:r>
            <a:endParaRPr lang="ja-JP" alt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74" name="Picture 84" descr="プラザ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541" y="1270071"/>
            <a:ext cx="2243395" cy="177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6" name="Text Box 83"/>
          <p:cNvSpPr txBox="1">
            <a:spLocks noChangeArrowheads="1"/>
          </p:cNvSpPr>
          <p:nvPr/>
        </p:nvSpPr>
        <p:spPr bwMode="auto">
          <a:xfrm>
            <a:off x="2661667" y="3878329"/>
            <a:ext cx="259196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400" b="1" dirty="0" smtClean="0">
                <a:latin typeface="Times New Roman" pitchFamily="18" charset="0"/>
                <a:ea typeface="MingLiU" pitchFamily="49" charset="-120"/>
                <a:cs typeface="Times New Roman" pitchFamily="18" charset="0"/>
              </a:rPr>
              <a:t>     Comfort Hotel Okayama</a:t>
            </a:r>
            <a:endParaRPr lang="ja-JP" altLang="en-US" sz="1400" b="1" dirty="0">
              <a:latin typeface="Times New Roman" pitchFamily="18" charset="0"/>
              <a:ea typeface="MingLiU" pitchFamily="49" charset="-120"/>
              <a:cs typeface="Times New Roman" pitchFamily="18" charset="0"/>
            </a:endParaRPr>
          </a:p>
        </p:txBody>
      </p:sp>
      <p:pic>
        <p:nvPicPr>
          <p:cNvPr id="11281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7" y="324487"/>
            <a:ext cx="6350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788" y="4269517"/>
            <a:ext cx="1609725" cy="228600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71" y="1560141"/>
            <a:ext cx="1524000" cy="228600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3846979" y="1906951"/>
            <a:ext cx="1692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 smtClean="0"/>
              <a:t>Okayama</a:t>
            </a:r>
            <a:r>
              <a:rPr kumimoji="1" lang="ja-JP" altLang="en-US" sz="1200" b="1" dirty="0" smtClean="0"/>
              <a:t> </a:t>
            </a:r>
            <a:r>
              <a:rPr kumimoji="1" lang="en-US" altLang="ja-JP" sz="1200" b="1" dirty="0" err="1" smtClean="0"/>
              <a:t>korakuen</a:t>
            </a:r>
            <a:r>
              <a:rPr kumimoji="1" lang="ja-JP" altLang="en-US" sz="1200" b="1" dirty="0" smtClean="0"/>
              <a:t> </a:t>
            </a:r>
            <a:r>
              <a:rPr kumimoji="1" lang="en-US" altLang="ja-JP" sz="1200" b="1" dirty="0" smtClean="0"/>
              <a:t>Garden</a:t>
            </a:r>
            <a:endParaRPr kumimoji="1" lang="ja-JP" altLang="en-US" sz="1200" b="1" dirty="0"/>
          </a:p>
        </p:txBody>
      </p:sp>
      <p:sp>
        <p:nvSpPr>
          <p:cNvPr id="10" name="角丸四角形吹き出し 9"/>
          <p:cNvSpPr/>
          <p:nvPr/>
        </p:nvSpPr>
        <p:spPr>
          <a:xfrm>
            <a:off x="5647221" y="3700701"/>
            <a:ext cx="2808312" cy="863598"/>
          </a:xfrm>
          <a:prstGeom prst="wedgeRoundRectCallout">
            <a:avLst>
              <a:gd name="adj1" fmla="val -91457"/>
              <a:gd name="adj2" fmla="val -13804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058497" y="3909154"/>
            <a:ext cx="21643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Okayama</a:t>
            </a:r>
            <a:r>
              <a:rPr kumimoji="1" lang="ja-JP" altLang="en-US" sz="2000" b="1" dirty="0" smtClean="0"/>
              <a:t> </a:t>
            </a:r>
            <a:r>
              <a:rPr kumimoji="1" lang="en-US" altLang="ja-JP" sz="2000" b="1" dirty="0" smtClean="0"/>
              <a:t>Castel</a:t>
            </a:r>
            <a:endParaRPr kumimoji="1" lang="ja-JP" altLang="en-US" sz="2000" b="1" dirty="0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グループ化 4"/>
          <p:cNvGrpSpPr>
            <a:grpSpLocks/>
          </p:cNvGrpSpPr>
          <p:nvPr/>
        </p:nvGrpSpPr>
        <p:grpSpPr bwMode="auto">
          <a:xfrm>
            <a:off x="0" y="-11113"/>
            <a:ext cx="9144000" cy="6869113"/>
            <a:chOff x="0" y="-10590"/>
            <a:chExt cx="9144000" cy="6868589"/>
          </a:xfrm>
        </p:grpSpPr>
        <p:sp>
          <p:nvSpPr>
            <p:cNvPr id="6" name="正方形/長方形 5"/>
            <p:cNvSpPr/>
            <p:nvPr/>
          </p:nvSpPr>
          <p:spPr>
            <a:xfrm>
              <a:off x="0" y="6786567"/>
              <a:ext cx="9144000" cy="7143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0" y="6719898"/>
              <a:ext cx="9144000" cy="7143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0" y="56081"/>
              <a:ext cx="9144000" cy="7143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0" y="-10590"/>
              <a:ext cx="9144000" cy="7143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387" name="テキスト ボックス 10"/>
          <p:cNvSpPr txBox="1">
            <a:spLocks noChangeArrowheads="1"/>
          </p:cNvSpPr>
          <p:nvPr/>
        </p:nvSpPr>
        <p:spPr bwMode="auto">
          <a:xfrm>
            <a:off x="900113" y="260350"/>
            <a:ext cx="8243887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n-US" altLang="ja-JP" b="1" dirty="0" smtClean="0">
                <a:solidFill>
                  <a:srgbClr val="0000FF"/>
                </a:solidFill>
                <a:latin typeface="+mj-lt"/>
                <a:ea typeface="HGPｺﾞｼｯｸM" pitchFamily="50" charset="-128"/>
                <a:cs typeface="Times New Roman" pitchFamily="18" charset="0"/>
              </a:rPr>
              <a:t> 2. Charm of the region (1)</a:t>
            </a:r>
            <a:endParaRPr lang="en-US" altLang="ja-JP" b="1" dirty="0">
              <a:solidFill>
                <a:srgbClr val="0000FF"/>
              </a:solidFill>
              <a:latin typeface="+mj-lt"/>
              <a:ea typeface="HGPｺﾞｼｯｸM" pitchFamily="50" charset="-128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altLang="ja-JP" sz="2400" b="1" dirty="0">
                <a:solidFill>
                  <a:srgbClr val="0000FF"/>
                </a:solidFill>
                <a:latin typeface="+mj-lt"/>
                <a:ea typeface="HGPｺﾞｼｯｸM" pitchFamily="50" charset="-128"/>
                <a:cs typeface="Times New Roman" pitchFamily="18" charset="0"/>
              </a:rPr>
              <a:t> </a:t>
            </a:r>
            <a:r>
              <a:rPr lang="en-US" altLang="ja-JP" sz="2400" b="1" dirty="0" smtClean="0">
                <a:solidFill>
                  <a:srgbClr val="0000FF"/>
                </a:solidFill>
                <a:latin typeface="+mj-lt"/>
                <a:ea typeface="HGPｺﾞｼｯｸM" pitchFamily="50" charset="-128"/>
                <a:cs typeface="Times New Roman" pitchFamily="18" charset="0"/>
              </a:rPr>
              <a:t> (Main </a:t>
            </a:r>
            <a:r>
              <a:rPr lang="en-US" altLang="ja-JP" sz="2400" b="1" dirty="0">
                <a:solidFill>
                  <a:srgbClr val="0000FF"/>
                </a:solidFill>
                <a:latin typeface="+mj-lt"/>
                <a:ea typeface="HGPｺﾞｼｯｸM" pitchFamily="50" charset="-128"/>
                <a:cs typeface="Times New Roman" pitchFamily="18" charset="0"/>
              </a:rPr>
              <a:t>sightseeing </a:t>
            </a:r>
            <a:r>
              <a:rPr lang="en-US" altLang="ja-JP" sz="2400" b="1" dirty="0" smtClean="0">
                <a:solidFill>
                  <a:srgbClr val="0000FF"/>
                </a:solidFill>
                <a:latin typeface="+mj-lt"/>
                <a:ea typeface="HGPｺﾞｼｯｸM" pitchFamily="50" charset="-128"/>
                <a:cs typeface="Times New Roman" pitchFamily="18" charset="0"/>
              </a:rPr>
              <a:t>spots </a:t>
            </a:r>
            <a:r>
              <a:rPr lang="en-US" altLang="ja-JP" sz="2400" b="1" dirty="0">
                <a:solidFill>
                  <a:srgbClr val="0000FF"/>
                </a:solidFill>
                <a:latin typeface="+mj-lt"/>
                <a:ea typeface="HGPｺﾞｼｯｸM" pitchFamily="50" charset="-128"/>
                <a:cs typeface="Times New Roman" pitchFamily="18" charset="0"/>
              </a:rPr>
              <a:t>in </a:t>
            </a:r>
            <a:r>
              <a:rPr lang="en-US" altLang="ja-JP" sz="2400" b="1" dirty="0" smtClean="0">
                <a:solidFill>
                  <a:srgbClr val="0000FF"/>
                </a:solidFill>
                <a:latin typeface="+mj-lt"/>
                <a:ea typeface="HGPｺﾞｼｯｸM" pitchFamily="50" charset="-128"/>
                <a:cs typeface="Times New Roman" pitchFamily="18" charset="0"/>
              </a:rPr>
              <a:t>Okayama city)</a:t>
            </a:r>
            <a:r>
              <a:rPr lang="ja-JP" altLang="en-US" sz="2800" dirty="0">
                <a:solidFill>
                  <a:srgbClr val="7030A0"/>
                </a:solidFill>
                <a:latin typeface="+mj-lt"/>
                <a:ea typeface="HGPｺﾞｼｯｸM" pitchFamily="50" charset="-128"/>
                <a:cs typeface="Times New Roman" pitchFamily="18" charset="0"/>
              </a:rPr>
              <a:t>　</a:t>
            </a:r>
            <a:r>
              <a:rPr lang="ja-JP" altLang="en-US" sz="2800" b="1" dirty="0">
                <a:solidFill>
                  <a:srgbClr val="0000FF"/>
                </a:solidFill>
                <a:latin typeface="+mj-lt"/>
                <a:ea typeface="HGPｺﾞｼｯｸM" pitchFamily="50" charset="-128"/>
                <a:cs typeface="Times New Roman" pitchFamily="18" charset="0"/>
              </a:rPr>
              <a:t>           </a:t>
            </a:r>
            <a:r>
              <a:rPr lang="en-US" altLang="ja-JP" sz="2800" b="1" dirty="0">
                <a:solidFill>
                  <a:srgbClr val="0000FF"/>
                </a:solidFill>
                <a:latin typeface="+mj-lt"/>
                <a:ea typeface="HGPｺﾞｼｯｸM" pitchFamily="50" charset="-128"/>
                <a:cs typeface="Times New Roman" pitchFamily="18" charset="0"/>
              </a:rPr>
              <a:t> </a:t>
            </a:r>
            <a:r>
              <a:rPr lang="ja-JP" altLang="en-US" sz="3600" dirty="0">
                <a:solidFill>
                  <a:srgbClr val="7030A0"/>
                </a:solidFill>
                <a:latin typeface="+mj-lt"/>
                <a:ea typeface="HGPｺﾞｼｯｸM" pitchFamily="50" charset="-128"/>
                <a:cs typeface="Times New Roman" pitchFamily="18" charset="0"/>
              </a:rPr>
              <a:t>　　                 </a:t>
            </a:r>
            <a:r>
              <a:rPr lang="en-US" altLang="ja-JP" sz="2400" dirty="0">
                <a:solidFill>
                  <a:srgbClr val="7030A0"/>
                </a:solidFill>
                <a:latin typeface="+mj-lt"/>
                <a:ea typeface="HGPｺﾞｼｯｸM" pitchFamily="50" charset="-128"/>
                <a:cs typeface="Times New Roman" pitchFamily="18" charset="0"/>
              </a:rPr>
              <a:t> </a:t>
            </a:r>
            <a:r>
              <a:rPr lang="ja-JP" altLang="en-US" sz="3600" dirty="0">
                <a:solidFill>
                  <a:srgbClr val="7030A0"/>
                </a:solidFill>
                <a:latin typeface="+mj-lt"/>
                <a:ea typeface="HGPｺﾞｼｯｸM" pitchFamily="50" charset="-128"/>
                <a:cs typeface="Times New Roman" pitchFamily="18" charset="0"/>
              </a:rPr>
              <a:t>　　　　　　</a:t>
            </a:r>
            <a:endParaRPr lang="ja-JP" altLang="en-US" sz="2400" b="1" dirty="0">
              <a:solidFill>
                <a:srgbClr val="7030A0"/>
              </a:solidFill>
              <a:latin typeface="+mj-lt"/>
              <a:ea typeface="HGPｺﾞｼｯｸM" pitchFamily="50" charset="-128"/>
              <a:cs typeface="Times New Roman" pitchFamily="18" charset="0"/>
            </a:endParaRPr>
          </a:p>
        </p:txBody>
      </p:sp>
      <p:sp>
        <p:nvSpPr>
          <p:cNvPr id="16388" name="テキスト ボックス 27"/>
          <p:cNvSpPr txBox="1">
            <a:spLocks noChangeArrowheads="1"/>
          </p:cNvSpPr>
          <p:nvPr/>
        </p:nvSpPr>
        <p:spPr bwMode="auto">
          <a:xfrm>
            <a:off x="3779838" y="-458788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 sz="1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8" y="1543050"/>
            <a:ext cx="4192587" cy="449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9AC"/>
              </a:clrFrom>
              <a:clrTo>
                <a:srgbClr val="FFF9A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138" y="2433638"/>
            <a:ext cx="2212975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四角形吹き出し 37"/>
          <p:cNvSpPr>
            <a:spLocks noChangeArrowheads="1"/>
          </p:cNvSpPr>
          <p:nvPr/>
        </p:nvSpPr>
        <p:spPr bwMode="auto">
          <a:xfrm>
            <a:off x="6078538" y="4659313"/>
            <a:ext cx="2855912" cy="1866900"/>
          </a:xfrm>
          <a:prstGeom prst="wedgeRectCallout">
            <a:avLst>
              <a:gd name="adj1" fmla="val -84948"/>
              <a:gd name="adj2" fmla="val -68117"/>
            </a:avLst>
          </a:prstGeom>
          <a:solidFill>
            <a:srgbClr val="FFFF00"/>
          </a:solidFill>
          <a:ln>
            <a:noFill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lt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6" name="四角形吹き出し 35"/>
          <p:cNvSpPr/>
          <p:nvPr/>
        </p:nvSpPr>
        <p:spPr>
          <a:xfrm>
            <a:off x="196850" y="2935288"/>
            <a:ext cx="1968500" cy="1679575"/>
          </a:xfrm>
          <a:prstGeom prst="wedgeRectCallout">
            <a:avLst>
              <a:gd name="adj1" fmla="val 79854"/>
              <a:gd name="adj2" fmla="val -32584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四角形吹き出し 36"/>
          <p:cNvSpPr/>
          <p:nvPr/>
        </p:nvSpPr>
        <p:spPr>
          <a:xfrm>
            <a:off x="315913" y="4879975"/>
            <a:ext cx="1692275" cy="1231900"/>
          </a:xfrm>
          <a:prstGeom prst="wedgeRectCallout">
            <a:avLst>
              <a:gd name="adj1" fmla="val 103789"/>
              <a:gd name="adj2" fmla="val -138247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四角形吹き出し 34"/>
          <p:cNvSpPr/>
          <p:nvPr/>
        </p:nvSpPr>
        <p:spPr>
          <a:xfrm>
            <a:off x="4176713" y="5395913"/>
            <a:ext cx="2008187" cy="1173162"/>
          </a:xfrm>
          <a:prstGeom prst="wedgeRectCallout">
            <a:avLst>
              <a:gd name="adj1" fmla="val -55271"/>
              <a:gd name="adj2" fmla="val -68454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四角形吹き出し 33"/>
          <p:cNvSpPr>
            <a:spLocks noChangeArrowheads="1"/>
          </p:cNvSpPr>
          <p:nvPr/>
        </p:nvSpPr>
        <p:spPr bwMode="auto">
          <a:xfrm>
            <a:off x="677863" y="1562100"/>
            <a:ext cx="1822450" cy="1231900"/>
          </a:xfrm>
          <a:prstGeom prst="wedgeRectCallout">
            <a:avLst>
              <a:gd name="adj1" fmla="val 141528"/>
              <a:gd name="adj2" fmla="val 54315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lt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2" name="四角形吹き出し 31"/>
          <p:cNvSpPr>
            <a:spLocks noChangeArrowheads="1"/>
          </p:cNvSpPr>
          <p:nvPr/>
        </p:nvSpPr>
        <p:spPr bwMode="auto">
          <a:xfrm>
            <a:off x="6264275" y="1374775"/>
            <a:ext cx="2163763" cy="1385888"/>
          </a:xfrm>
          <a:prstGeom prst="wedgeRectCallout">
            <a:avLst>
              <a:gd name="adj1" fmla="val -130895"/>
              <a:gd name="adj2" fmla="val -12229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lt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6397" name="Picture 2" descr="Z:\07観光情報の収集・提供事業\外部への提供可能データ\観光写真の整理・貸し出し\観光関係\観光地\美術館・博物館\25夢二郷土美術館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714500"/>
            <a:ext cx="1992313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テキスト ボックス 17"/>
          <p:cNvSpPr txBox="1"/>
          <p:nvPr/>
        </p:nvSpPr>
        <p:spPr>
          <a:xfrm>
            <a:off x="6442075" y="1406525"/>
            <a:ext cx="1801813" cy="277813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b="1" dirty="0">
                <a:latin typeface="+mj-lt"/>
                <a:ea typeface="+mn-ea"/>
                <a:cs typeface="Times New Roman" pitchFamily="18" charset="0"/>
              </a:rPr>
              <a:t> </a:t>
            </a:r>
            <a:r>
              <a:rPr lang="en-US" altLang="ja-JP" sz="1200" b="1" dirty="0" err="1">
                <a:latin typeface="+mj-lt"/>
                <a:ea typeface="+mn-ea"/>
                <a:cs typeface="Times New Roman" pitchFamily="18" charset="0"/>
              </a:rPr>
              <a:t>Yumeji</a:t>
            </a:r>
            <a:r>
              <a:rPr lang="en-US" altLang="ja-JP" sz="1200" b="1" dirty="0">
                <a:latin typeface="+mj-lt"/>
                <a:ea typeface="+mn-ea"/>
                <a:cs typeface="Times New Roman" pitchFamily="18" charset="0"/>
              </a:rPr>
              <a:t> Museum of</a:t>
            </a:r>
            <a:r>
              <a:rPr lang="en-US" altLang="ja-JP" sz="1200" b="1" dirty="0">
                <a:latin typeface="+mj-lt"/>
                <a:cs typeface="Times New Roman" pitchFamily="18" charset="0"/>
              </a:rPr>
              <a:t> Art</a:t>
            </a:r>
            <a:endParaRPr lang="ja-JP" altLang="en-US" sz="1100" dirty="0">
              <a:latin typeface="+mj-lt"/>
              <a:ea typeface="+mn-ea"/>
              <a:cs typeface="Times New Roman" pitchFamily="18" charset="0"/>
            </a:endParaRPr>
          </a:p>
        </p:txBody>
      </p:sp>
      <p:pic>
        <p:nvPicPr>
          <p:cNvPr id="16399" name="Picture 4" descr="Z:\観光情報の収集・提供事業\観光写真の整理・貸し出し\観光スポット\美術館・博物館\県立美術館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3040063"/>
            <a:ext cx="17399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0" name="Picture 5" descr="Z:\観光情報の収集・提供事業\観光写真の整理・貸し出し\観光スポット\美術館・博物館\オリエント美術館２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4945063"/>
            <a:ext cx="15748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1" name="Picture 6" descr="Z:\観光情報の収集・提供事業\観光写真の整理・貸し出し\観光スポット\美術館・博物館\林原美術館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5613400"/>
            <a:ext cx="16097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2" name="Picture 7" descr="Z:\観光情報の収集・提供事業\観光写真の整理・貸し出し\観光スポット\美術館・博物館\22岡山県立博物館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6" t="15471" r="5757" b="13332"/>
          <a:stretch>
            <a:fillRect/>
          </a:stretch>
        </p:blipFill>
        <p:spPr bwMode="auto">
          <a:xfrm>
            <a:off x="755650" y="1638300"/>
            <a:ext cx="1684338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3" name="図 1" descr="2岡山城②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4770438"/>
            <a:ext cx="261937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テキスト ボックス 19"/>
          <p:cNvSpPr txBox="1"/>
          <p:nvPr/>
        </p:nvSpPr>
        <p:spPr>
          <a:xfrm>
            <a:off x="690563" y="2546350"/>
            <a:ext cx="1751012" cy="261938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100" b="1" dirty="0">
                <a:latin typeface="+mj-lt"/>
                <a:cs typeface="Times New Roman" pitchFamily="18" charset="0"/>
              </a:rPr>
              <a:t>Okayama Pref. Museum</a:t>
            </a:r>
            <a:endParaRPr lang="ja-JP" altLang="en-US" sz="1100" dirty="0"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078538" y="6408738"/>
            <a:ext cx="2855912" cy="276225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dirty="0">
                <a:latin typeface="+mj-lt"/>
                <a:ea typeface="+mn-ea"/>
                <a:cs typeface="Times New Roman" pitchFamily="18" charset="0"/>
              </a:rPr>
              <a:t> </a:t>
            </a:r>
            <a:r>
              <a:rPr lang="en-US" altLang="ja-JP" sz="1200" b="1" dirty="0" smtClean="0">
                <a:latin typeface="+mj-lt"/>
                <a:ea typeface="+mn-ea"/>
                <a:cs typeface="Times New Roman" pitchFamily="18" charset="0"/>
              </a:rPr>
              <a:t>Okayama-Castle</a:t>
            </a:r>
            <a:endParaRPr lang="ja-JP" altLang="en-US" sz="1100" b="1" dirty="0"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176713" y="5351463"/>
            <a:ext cx="1858962" cy="261610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100" b="1" dirty="0" err="1">
                <a:latin typeface="+mj-lt"/>
                <a:ea typeface="+mn-ea"/>
                <a:cs typeface="Times New Roman" pitchFamily="18" charset="0"/>
              </a:rPr>
              <a:t>Hayashibara</a:t>
            </a:r>
            <a:r>
              <a:rPr lang="en-US" altLang="ja-JP" sz="1100" b="1" dirty="0">
                <a:latin typeface="+mj-lt"/>
                <a:ea typeface="+mn-ea"/>
                <a:cs typeface="Times New Roman" pitchFamily="18" charset="0"/>
              </a:rPr>
              <a:t> Museum of Art</a:t>
            </a:r>
            <a:endParaRPr lang="ja-JP" altLang="en-US" sz="1100" b="1" dirty="0"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31788" y="5884863"/>
            <a:ext cx="1676400" cy="261610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100" b="1" dirty="0" smtClean="0">
                <a:latin typeface="+mj-lt"/>
                <a:ea typeface="+mn-ea"/>
                <a:cs typeface="Times New Roman" pitchFamily="18" charset="0"/>
              </a:rPr>
              <a:t>Orient Museum</a:t>
            </a:r>
            <a:endParaRPr lang="ja-JP" altLang="en-US" sz="1200" b="1" dirty="0"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87325" y="4297363"/>
            <a:ext cx="1987550" cy="261610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100" b="1" dirty="0">
                <a:latin typeface="+mj-lt"/>
                <a:ea typeface="+mn-ea"/>
                <a:cs typeface="Times New Roman" pitchFamily="18" charset="0"/>
              </a:rPr>
              <a:t>Okayama Pref. Museum of Art</a:t>
            </a:r>
            <a:endParaRPr lang="ja-JP" altLang="en-US" sz="1100" b="1" dirty="0"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33" name="四角形吹き出し 32"/>
          <p:cNvSpPr>
            <a:spLocks noChangeArrowheads="1"/>
          </p:cNvSpPr>
          <p:nvPr/>
        </p:nvSpPr>
        <p:spPr bwMode="auto">
          <a:xfrm>
            <a:off x="6442075" y="3006725"/>
            <a:ext cx="2492375" cy="1597025"/>
          </a:xfrm>
          <a:prstGeom prst="wedgeRectCallout">
            <a:avLst>
              <a:gd name="adj1" fmla="val -90983"/>
              <a:gd name="adj2" fmla="val -24426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lt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6410" name="Picture 2" descr="Z:\観光情報の収集・提供事業\観光写真の整理・貸し出し\観光スポット\後楽園\IMG_0319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738" y="3092450"/>
            <a:ext cx="227488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テキスト ボックス 18"/>
          <p:cNvSpPr txBox="1"/>
          <p:nvPr/>
        </p:nvSpPr>
        <p:spPr>
          <a:xfrm>
            <a:off x="6426993" y="2948804"/>
            <a:ext cx="2492375" cy="276225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b="1" dirty="0" smtClean="0">
                <a:latin typeface="+mj-lt"/>
                <a:ea typeface="+mn-ea"/>
                <a:cs typeface="Times New Roman" pitchFamily="18" charset="0"/>
              </a:rPr>
              <a:t>Okayama </a:t>
            </a:r>
            <a:r>
              <a:rPr lang="ja-JP" altLang="en-US" sz="1200" b="1" dirty="0" smtClean="0">
                <a:latin typeface="+mj-lt"/>
                <a:ea typeface="+mn-ea"/>
                <a:cs typeface="Times New Roman" pitchFamily="18" charset="0"/>
              </a:rPr>
              <a:t> </a:t>
            </a:r>
            <a:r>
              <a:rPr lang="en-US" altLang="ja-JP" sz="1200" b="1" dirty="0" err="1">
                <a:latin typeface="+mj-lt"/>
                <a:ea typeface="+mn-ea"/>
                <a:cs typeface="Times New Roman" pitchFamily="18" charset="0"/>
              </a:rPr>
              <a:t>Korakuen</a:t>
            </a:r>
            <a:r>
              <a:rPr lang="ja-JP" altLang="en-US" sz="1200" b="1" dirty="0">
                <a:latin typeface="+mj-lt"/>
                <a:ea typeface="+mn-ea"/>
                <a:cs typeface="Times New Roman" pitchFamily="18" charset="0"/>
              </a:rPr>
              <a:t> </a:t>
            </a:r>
            <a:r>
              <a:rPr lang="en-US" altLang="ja-JP" sz="1200" b="1" dirty="0">
                <a:latin typeface="+mj-lt"/>
                <a:ea typeface="+mn-ea"/>
                <a:cs typeface="Times New Roman" pitchFamily="18" charset="0"/>
              </a:rPr>
              <a:t>Garden</a:t>
            </a:r>
            <a:endParaRPr lang="ja-JP" altLang="en-US" sz="1100" b="1" dirty="0"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497513" y="4414838"/>
            <a:ext cx="1179512" cy="244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日本三園</a:t>
            </a:r>
          </a:p>
        </p:txBody>
      </p:sp>
      <p:sp>
        <p:nvSpPr>
          <p:cNvPr id="39" name="円/楕円 38"/>
          <p:cNvSpPr/>
          <p:nvPr/>
        </p:nvSpPr>
        <p:spPr>
          <a:xfrm>
            <a:off x="2020888" y="4491038"/>
            <a:ext cx="63500" cy="650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円/楕円 39"/>
          <p:cNvSpPr/>
          <p:nvPr/>
        </p:nvSpPr>
        <p:spPr>
          <a:xfrm>
            <a:off x="2778125" y="4427538"/>
            <a:ext cx="65088" cy="650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円/楕円 40"/>
          <p:cNvSpPr/>
          <p:nvPr/>
        </p:nvSpPr>
        <p:spPr>
          <a:xfrm flipH="1">
            <a:off x="5489575" y="2289175"/>
            <a:ext cx="47625" cy="52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円/楕円 41"/>
          <p:cNvSpPr/>
          <p:nvPr/>
        </p:nvSpPr>
        <p:spPr>
          <a:xfrm>
            <a:off x="2281238" y="3517900"/>
            <a:ext cx="66675" cy="65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17" name="テキスト ボックス 61"/>
          <p:cNvSpPr txBox="1">
            <a:spLocks noChangeArrowheads="1"/>
          </p:cNvSpPr>
          <p:nvPr/>
        </p:nvSpPr>
        <p:spPr bwMode="auto">
          <a:xfrm>
            <a:off x="4375943" y="2067719"/>
            <a:ext cx="129222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900" b="1" dirty="0">
                <a:latin typeface="+mj-lt"/>
                <a:cs typeface="Times New Roman" pitchFamily="18" charset="0"/>
              </a:rPr>
              <a:t>Okayama</a:t>
            </a:r>
            <a:r>
              <a:rPr lang="ja-JP" altLang="en-US" sz="900" b="1" dirty="0">
                <a:latin typeface="+mj-lt"/>
                <a:cs typeface="Times New Roman" pitchFamily="18" charset="0"/>
              </a:rPr>
              <a:t>　</a:t>
            </a:r>
            <a:r>
              <a:rPr lang="en-US" altLang="ja-JP" sz="900" b="1" dirty="0">
                <a:latin typeface="+mj-lt"/>
                <a:cs typeface="Times New Roman" pitchFamily="18" charset="0"/>
              </a:rPr>
              <a:t>Plaza</a:t>
            </a:r>
            <a:r>
              <a:rPr lang="ja-JP" altLang="en-US" sz="900" b="1" dirty="0">
                <a:latin typeface="+mj-lt"/>
                <a:cs typeface="Times New Roman" pitchFamily="18" charset="0"/>
              </a:rPr>
              <a:t> </a:t>
            </a:r>
            <a:r>
              <a:rPr lang="en-US" altLang="ja-JP" sz="900" b="1" dirty="0">
                <a:latin typeface="+mj-lt"/>
                <a:cs typeface="Times New Roman" pitchFamily="18" charset="0"/>
              </a:rPr>
              <a:t>Hotel</a:t>
            </a:r>
            <a:endParaRPr lang="ja-JP" altLang="en-US" sz="900" b="1" dirty="0">
              <a:latin typeface="+mj-lt"/>
              <a:cs typeface="Times New Roman" pitchFamily="18" charset="0"/>
            </a:endParaRPr>
          </a:p>
        </p:txBody>
      </p:sp>
      <p:sp>
        <p:nvSpPr>
          <p:cNvPr id="16418" name="テキスト ボックス 64"/>
          <p:cNvSpPr txBox="1">
            <a:spLocks noChangeArrowheads="1"/>
          </p:cNvSpPr>
          <p:nvPr/>
        </p:nvSpPr>
        <p:spPr bwMode="auto">
          <a:xfrm>
            <a:off x="2361662" y="3456930"/>
            <a:ext cx="18510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n-US" altLang="ja-JP" sz="900" b="1" dirty="0">
                <a:latin typeface="+mj-lt"/>
                <a:cs typeface="Times New Roman" pitchFamily="18" charset="0"/>
              </a:rPr>
              <a:t>Okayama</a:t>
            </a:r>
            <a:r>
              <a:rPr lang="ja-JP" altLang="en-US" sz="900" b="1" dirty="0">
                <a:latin typeface="+mj-lt"/>
                <a:cs typeface="Times New Roman" pitchFamily="18" charset="0"/>
              </a:rPr>
              <a:t> </a:t>
            </a:r>
            <a:r>
              <a:rPr lang="en-US" altLang="ja-JP" sz="900" b="1" dirty="0" smtClean="0">
                <a:latin typeface="+mj-lt"/>
                <a:cs typeface="Times New Roman" pitchFamily="18" charset="0"/>
              </a:rPr>
              <a:t>City </a:t>
            </a:r>
          </a:p>
          <a:p>
            <a:pPr eaLnBrk="1" hangingPunct="1">
              <a:buFont typeface="Arial" charset="0"/>
              <a:buNone/>
            </a:pPr>
            <a:r>
              <a:rPr lang="en-US" altLang="ja-JP" sz="900" b="1" dirty="0" smtClean="0">
                <a:latin typeface="+mj-lt"/>
                <a:cs typeface="Times New Roman" pitchFamily="18" charset="0"/>
              </a:rPr>
              <a:t>Comprehensive Welfare </a:t>
            </a:r>
            <a:r>
              <a:rPr lang="en-US" altLang="ja-JP" sz="900" b="1" dirty="0">
                <a:latin typeface="+mj-lt"/>
                <a:cs typeface="Times New Roman" pitchFamily="18" charset="0"/>
              </a:rPr>
              <a:t>Hall</a:t>
            </a:r>
            <a:endParaRPr lang="ja-JP" altLang="en-US" sz="900" b="1" dirty="0">
              <a:latin typeface="+mj-lt"/>
              <a:cs typeface="Times New Roman" pitchFamily="18" charset="0"/>
            </a:endParaRPr>
          </a:p>
          <a:p>
            <a:pPr eaLnBrk="1" hangingPunct="1"/>
            <a:endParaRPr lang="ja-JP" altLang="en-US" sz="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19" name="テキスト ボックス 65"/>
          <p:cNvSpPr txBox="1">
            <a:spLocks noChangeArrowheads="1"/>
          </p:cNvSpPr>
          <p:nvPr/>
        </p:nvSpPr>
        <p:spPr bwMode="auto">
          <a:xfrm>
            <a:off x="1681163" y="4648200"/>
            <a:ext cx="1497012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n-US" altLang="ja-JP" sz="900" b="1" dirty="0">
                <a:latin typeface="+mj-lt"/>
                <a:cs typeface="Times New Roman" pitchFamily="18" charset="0"/>
              </a:rPr>
              <a:t>Okayama Symphony Hall</a:t>
            </a:r>
            <a:endParaRPr lang="ja-JP" altLang="en-US" sz="900" b="1" dirty="0">
              <a:latin typeface="+mj-lt"/>
              <a:cs typeface="Times New Roman" pitchFamily="18" charset="0"/>
            </a:endParaRPr>
          </a:p>
          <a:p>
            <a:pPr eaLnBrk="1" hangingPunct="1"/>
            <a:endParaRPr lang="ja-JP" altLang="en-US" sz="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20" name="テキスト ボックス 66"/>
          <p:cNvSpPr txBox="1">
            <a:spLocks noChangeArrowheads="1"/>
          </p:cNvSpPr>
          <p:nvPr/>
        </p:nvSpPr>
        <p:spPr bwMode="auto">
          <a:xfrm>
            <a:off x="2801938" y="4337050"/>
            <a:ext cx="1322387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n-US" altLang="ja-JP" sz="900" b="1" dirty="0">
                <a:latin typeface="+mj-lt"/>
                <a:cs typeface="Times New Roman" pitchFamily="18" charset="0"/>
              </a:rPr>
              <a:t>Okayama Civic Center</a:t>
            </a:r>
            <a:endParaRPr lang="ja-JP" altLang="en-US" sz="900" b="1" dirty="0">
              <a:latin typeface="+mj-lt"/>
              <a:cs typeface="Times New Roman" pitchFamily="18" charset="0"/>
            </a:endParaRPr>
          </a:p>
          <a:p>
            <a:pPr eaLnBrk="1" hangingPunct="1"/>
            <a:endParaRPr lang="ja-JP" altLang="en-US" sz="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421" name="Picture 2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6350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テキスト ボックス 10"/>
          <p:cNvSpPr txBox="1">
            <a:spLocks noChangeArrowheads="1"/>
          </p:cNvSpPr>
          <p:nvPr/>
        </p:nvSpPr>
        <p:spPr bwMode="auto">
          <a:xfrm>
            <a:off x="907782" y="158954"/>
            <a:ext cx="7975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n-US" altLang="ja-JP" b="1" dirty="0" smtClean="0">
                <a:solidFill>
                  <a:srgbClr val="0000FF"/>
                </a:solidFill>
                <a:latin typeface="+mj-lt"/>
                <a:ea typeface="HGPｺﾞｼｯｸM" pitchFamily="50" charset="-128"/>
                <a:cs typeface="Times New Roman" pitchFamily="18" charset="0"/>
              </a:rPr>
              <a:t>  2. Charm of the region (2)</a:t>
            </a:r>
          </a:p>
          <a:p>
            <a:pPr eaLnBrk="1" hangingPunct="1">
              <a:buFont typeface="Arial" charset="0"/>
              <a:buNone/>
            </a:pPr>
            <a:r>
              <a:rPr lang="en-US" altLang="ja-JP" sz="2400" b="1" dirty="0">
                <a:solidFill>
                  <a:srgbClr val="0000FF"/>
                </a:solidFill>
                <a:latin typeface="+mj-lt"/>
                <a:ea typeface="HGPｺﾞｼｯｸM" pitchFamily="50" charset="-128"/>
                <a:cs typeface="Times New Roman" pitchFamily="18" charset="0"/>
              </a:rPr>
              <a:t> </a:t>
            </a:r>
            <a:r>
              <a:rPr lang="en-US" altLang="ja-JP" sz="2400" b="1" dirty="0" smtClean="0">
                <a:solidFill>
                  <a:srgbClr val="0000FF"/>
                </a:solidFill>
                <a:latin typeface="+mj-lt"/>
                <a:ea typeface="HGPｺﾞｼｯｸM" pitchFamily="50" charset="-128"/>
                <a:cs typeface="Times New Roman" pitchFamily="18" charset="0"/>
              </a:rPr>
              <a:t>  (Main surrounding sightseeing spots)</a:t>
            </a:r>
          </a:p>
          <a:p>
            <a:pPr eaLnBrk="1" hangingPunct="1"/>
            <a:endParaRPr lang="ja-JP" altLang="en-US" sz="2400" b="1" dirty="0">
              <a:solidFill>
                <a:srgbClr val="7030A0"/>
              </a:solidFill>
              <a:latin typeface="+mj-lt"/>
              <a:ea typeface="HGPｺﾞｼｯｸM" pitchFamily="50" charset="-128"/>
              <a:cs typeface="Times New Roman" pitchFamily="18" charset="0"/>
            </a:endParaRPr>
          </a:p>
        </p:txBody>
      </p:sp>
      <p:grpSp>
        <p:nvGrpSpPr>
          <p:cNvPr id="17413" name="グループ化 4"/>
          <p:cNvGrpSpPr>
            <a:grpSpLocks/>
          </p:cNvGrpSpPr>
          <p:nvPr/>
        </p:nvGrpSpPr>
        <p:grpSpPr bwMode="auto">
          <a:xfrm>
            <a:off x="0" y="-11113"/>
            <a:ext cx="9144000" cy="6869113"/>
            <a:chOff x="0" y="-10590"/>
            <a:chExt cx="9144000" cy="6868589"/>
          </a:xfrm>
        </p:grpSpPr>
        <p:sp>
          <p:nvSpPr>
            <p:cNvPr id="6" name="正方形/長方形 5"/>
            <p:cNvSpPr/>
            <p:nvPr/>
          </p:nvSpPr>
          <p:spPr>
            <a:xfrm>
              <a:off x="0" y="6786567"/>
              <a:ext cx="9144000" cy="7143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0" y="6719898"/>
              <a:ext cx="9144000" cy="7143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0" y="56081"/>
              <a:ext cx="9144000" cy="7143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0" y="-10590"/>
              <a:ext cx="9144000" cy="7143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5363" name="Picture 3" descr="Z:\観光情報の収集・提供事業\観光写真の整理・貸し出し\観光スポット\倉敷\美観地区 (3)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13114" y="1288141"/>
            <a:ext cx="3697489" cy="29383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29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68" y="299877"/>
            <a:ext cx="6350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70" y="4496404"/>
            <a:ext cx="2966609" cy="19769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" name="テキスト ボックス 22"/>
          <p:cNvSpPr txBox="1"/>
          <p:nvPr/>
        </p:nvSpPr>
        <p:spPr>
          <a:xfrm>
            <a:off x="109938" y="4337895"/>
            <a:ext cx="1811706" cy="338554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altLang="ja-JP" sz="1600" b="1" dirty="0">
                <a:latin typeface="+mj-lt"/>
                <a:ea typeface="小塚ゴシック Pro M"/>
                <a:cs typeface="Times New Roman" pitchFamily="18" charset="0"/>
              </a:rPr>
              <a:t>Industrial complex</a:t>
            </a:r>
            <a:endParaRPr lang="ja-JP" altLang="en-US" sz="1600" b="1" dirty="0">
              <a:latin typeface="+mj-lt"/>
              <a:ea typeface="小塚ゴシック Pro M"/>
              <a:cs typeface="Times New Roman" pitchFamily="18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846" y="4443042"/>
            <a:ext cx="2750105" cy="20625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" name="テキスト ボックス 23"/>
          <p:cNvSpPr txBox="1"/>
          <p:nvPr/>
        </p:nvSpPr>
        <p:spPr>
          <a:xfrm>
            <a:off x="3231794" y="4337895"/>
            <a:ext cx="1639736" cy="338554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altLang="ja-JP" sz="1600" b="1" dirty="0">
                <a:latin typeface="+mj-lt"/>
                <a:ea typeface="小塚ゴシック Pro M" pitchFamily="34" charset="-128"/>
                <a:cs typeface="Times New Roman" pitchFamily="18" charset="0"/>
              </a:rPr>
              <a:t>Sunset</a:t>
            </a:r>
            <a:endParaRPr lang="ja-JP" altLang="en-US" sz="1600" b="1" dirty="0">
              <a:latin typeface="+mj-lt"/>
              <a:ea typeface="小塚ゴシック Pro M" pitchFamily="34" charset="-128"/>
              <a:cs typeface="Times New Roman" pitchFamily="18" charset="0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6"/>
          <a:stretch/>
        </p:blipFill>
        <p:spPr>
          <a:xfrm>
            <a:off x="6155932" y="4443042"/>
            <a:ext cx="2820150" cy="2080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正方形/長方形 18"/>
          <p:cNvSpPr/>
          <p:nvPr/>
        </p:nvSpPr>
        <p:spPr>
          <a:xfrm>
            <a:off x="4304500" y="1305851"/>
            <a:ext cx="4284986" cy="2860203"/>
          </a:xfrm>
          <a:prstGeom prst="rect">
            <a:avLst/>
          </a:prstGeom>
          <a:noFill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lnSpc>
                <a:spcPts val="2200"/>
              </a:lnSpc>
            </a:pPr>
            <a:r>
              <a:rPr lang="en-US" altLang="ja-JP" dirty="0">
                <a:solidFill>
                  <a:srgbClr val="FF0000"/>
                </a:solidFill>
                <a:cs typeface="Times New Roman" pitchFamily="18" charset="0"/>
              </a:rPr>
              <a:t>It is easy to visit surrounding sightseeing spots from Okayama thanks to the convenient transportation. It takes only 15 minutes by train to get to famous old city,  </a:t>
            </a:r>
            <a:r>
              <a:rPr lang="en-US" altLang="ja-JP" dirty="0" smtClean="0">
                <a:solidFill>
                  <a:srgbClr val="FF0000"/>
                </a:solidFill>
                <a:cs typeface="Times New Roman" pitchFamily="18" charset="0"/>
              </a:rPr>
              <a:t>Kurashiki. You </a:t>
            </a:r>
            <a:r>
              <a:rPr lang="en-US" altLang="ja-JP" dirty="0">
                <a:solidFill>
                  <a:srgbClr val="FF0000"/>
                </a:solidFill>
                <a:cs typeface="Times New Roman" pitchFamily="18" charset="0"/>
              </a:rPr>
              <a:t>will be perfectly satisfied with such a large number of scenic sites within and just outside Okayama city. 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005951" y="337312"/>
            <a:ext cx="2382473" cy="461665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ja-JP" altLang="en-US" sz="2400" b="1" dirty="0" smtClean="0">
                <a:latin typeface="+mj-lt"/>
                <a:ea typeface="小塚ゴシック Pro M"/>
                <a:cs typeface="Times New Roman" pitchFamily="18" charset="0"/>
              </a:rPr>
              <a:t> </a:t>
            </a:r>
            <a:r>
              <a:rPr lang="en-US" altLang="ja-JP" sz="2400" b="1" dirty="0" smtClean="0">
                <a:latin typeface="+mj-lt"/>
                <a:ea typeface="小塚ゴシック Pro M"/>
                <a:cs typeface="Times New Roman" pitchFamily="18" charset="0"/>
              </a:rPr>
              <a:t>Kurashiki</a:t>
            </a:r>
            <a:endParaRPr lang="ja-JP" altLang="en-US" sz="2400" b="1" dirty="0">
              <a:latin typeface="+mj-lt"/>
              <a:ea typeface="小塚ゴシック Pro M"/>
              <a:cs typeface="Times New Roman" pitchFamily="18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032426" y="4362667"/>
            <a:ext cx="1419894" cy="276999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altLang="ja-JP" sz="1200" b="1" dirty="0" smtClean="0"/>
              <a:t>Traditional  Boat  </a:t>
            </a:r>
            <a:endParaRPr lang="ja-JP" altLang="en-US" sz="1200" b="1" dirty="0">
              <a:latin typeface="+mj-lt"/>
              <a:ea typeface="小塚ゴシック Pro M"/>
              <a:cs typeface="Times New Roman" pitchFamily="18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81908" y="1256187"/>
            <a:ext cx="1769812" cy="307777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altLang="ja-JP" sz="1400" b="1" dirty="0"/>
              <a:t>Great </a:t>
            </a:r>
            <a:r>
              <a:rPr lang="en-US" altLang="ja-JP" sz="1400" b="1" dirty="0" err="1"/>
              <a:t>Seto</a:t>
            </a:r>
            <a:r>
              <a:rPr lang="en-US" altLang="ja-JP" sz="1400" b="1" dirty="0"/>
              <a:t> Bridge </a:t>
            </a:r>
            <a:endParaRPr lang="ja-JP" altLang="en-US" sz="1400" b="1" dirty="0">
              <a:latin typeface="+mj-lt"/>
              <a:ea typeface="小塚ゴシック Pro M" pitchFamily="34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335043"/>
      </p:ext>
    </p:extLst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正方形/長方形 23"/>
          <p:cNvSpPr/>
          <p:nvPr/>
        </p:nvSpPr>
        <p:spPr>
          <a:xfrm>
            <a:off x="4697586" y="3762855"/>
            <a:ext cx="3529013" cy="252095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2056" name="Picture 8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3" cstate="print"/>
          <a:srcRect b="10239"/>
          <a:stretch>
            <a:fillRect/>
          </a:stretch>
        </p:blipFill>
        <p:spPr bwMode="auto">
          <a:xfrm>
            <a:off x="1040408" y="1583044"/>
            <a:ext cx="3646107" cy="2455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8436" name="グループ化 4"/>
          <p:cNvGrpSpPr>
            <a:grpSpLocks/>
          </p:cNvGrpSpPr>
          <p:nvPr/>
        </p:nvGrpSpPr>
        <p:grpSpPr bwMode="auto">
          <a:xfrm>
            <a:off x="0" y="-11113"/>
            <a:ext cx="9144000" cy="6869113"/>
            <a:chOff x="0" y="-10590"/>
            <a:chExt cx="9144000" cy="6868589"/>
          </a:xfrm>
        </p:grpSpPr>
        <p:sp>
          <p:nvSpPr>
            <p:cNvPr id="6" name="正方形/長方形 5"/>
            <p:cNvSpPr/>
            <p:nvPr/>
          </p:nvSpPr>
          <p:spPr>
            <a:xfrm>
              <a:off x="0" y="6786567"/>
              <a:ext cx="9144000" cy="7143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0" y="6719898"/>
              <a:ext cx="9144000" cy="7143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0" y="56081"/>
              <a:ext cx="9144000" cy="7143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0" y="-10590"/>
              <a:ext cx="9144000" cy="7143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sp>
        <p:nvSpPr>
          <p:cNvPr id="18437" name="テキスト ボックス 10"/>
          <p:cNvSpPr txBox="1">
            <a:spLocks noChangeArrowheads="1"/>
          </p:cNvSpPr>
          <p:nvPr/>
        </p:nvSpPr>
        <p:spPr bwMode="auto">
          <a:xfrm>
            <a:off x="1076132" y="127000"/>
            <a:ext cx="7384002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n-US" altLang="ja-JP" b="1" dirty="0" smtClean="0">
                <a:solidFill>
                  <a:srgbClr val="0000FF"/>
                </a:solidFill>
                <a:latin typeface="+mj-lt"/>
                <a:ea typeface="HGPｺﾞｼｯｸM" pitchFamily="50" charset="-128"/>
                <a:cs typeface="Times New Roman" pitchFamily="18" charset="0"/>
              </a:rPr>
              <a:t>2. Charm </a:t>
            </a:r>
            <a:r>
              <a:rPr lang="en-US" altLang="ja-JP" b="1" dirty="0">
                <a:solidFill>
                  <a:srgbClr val="0000FF"/>
                </a:solidFill>
                <a:latin typeface="+mj-lt"/>
                <a:ea typeface="HGPｺﾞｼｯｸM" pitchFamily="50" charset="-128"/>
                <a:cs typeface="Times New Roman" pitchFamily="18" charset="0"/>
              </a:rPr>
              <a:t>of the </a:t>
            </a:r>
            <a:r>
              <a:rPr lang="en-US" altLang="ja-JP" b="1" dirty="0" smtClean="0">
                <a:solidFill>
                  <a:srgbClr val="0000FF"/>
                </a:solidFill>
                <a:latin typeface="+mj-lt"/>
                <a:ea typeface="HGPｺﾞｼｯｸM" pitchFamily="50" charset="-128"/>
                <a:cs typeface="Times New Roman" pitchFamily="18" charset="0"/>
              </a:rPr>
              <a:t>region (3) </a:t>
            </a:r>
            <a:r>
              <a:rPr lang="ja-JP" altLang="en-US" sz="4400" dirty="0">
                <a:solidFill>
                  <a:srgbClr val="7030A0"/>
                </a:solidFill>
                <a:latin typeface="+mj-lt"/>
                <a:ea typeface="HGPｺﾞｼｯｸM" pitchFamily="50" charset="-128"/>
                <a:cs typeface="CRＣ＆Ｇ由紀葉太楷書体04" pitchFamily="2" charset="-128"/>
              </a:rPr>
              <a:t>　</a:t>
            </a:r>
            <a:r>
              <a:rPr lang="ja-JP" altLang="en-US" sz="3600" dirty="0">
                <a:solidFill>
                  <a:srgbClr val="7030A0"/>
                </a:solidFill>
                <a:latin typeface="+mj-lt"/>
                <a:ea typeface="HGPｺﾞｼｯｸM" pitchFamily="50" charset="-128"/>
                <a:cs typeface="CRＣ＆Ｇ由紀葉太楷書体04" pitchFamily="2" charset="-128"/>
              </a:rPr>
              <a:t>　　　　　　　　　　　　　　</a:t>
            </a:r>
            <a:r>
              <a:rPr lang="ja-JP" altLang="en-US" sz="3600" dirty="0" smtClean="0">
                <a:solidFill>
                  <a:srgbClr val="7030A0"/>
                </a:solidFill>
                <a:latin typeface="+mj-lt"/>
                <a:ea typeface="HGPｺﾞｼｯｸM" pitchFamily="50" charset="-128"/>
                <a:cs typeface="CRＣ＆Ｇ由紀葉太楷書体04" pitchFamily="2" charset="-128"/>
              </a:rPr>
              <a:t>　　　　　　</a:t>
            </a:r>
            <a:r>
              <a:rPr lang="ja-JP" altLang="en-US" sz="2400" b="1" dirty="0">
                <a:solidFill>
                  <a:srgbClr val="0000FF"/>
                </a:solidFill>
                <a:latin typeface="+mj-lt"/>
                <a:ea typeface="HGPｺﾞｼｯｸM" pitchFamily="50" charset="-128"/>
                <a:cs typeface="Times New Roman" pitchFamily="18" charset="0"/>
              </a:rPr>
              <a:t>　</a:t>
            </a:r>
            <a:r>
              <a:rPr lang="ja-JP" altLang="en-US" sz="2400" b="1" dirty="0" smtClean="0">
                <a:solidFill>
                  <a:srgbClr val="0000FF"/>
                </a:solidFill>
                <a:latin typeface="+mj-lt"/>
                <a:ea typeface="HGPｺﾞｼｯｸM" pitchFamily="50" charset="-128"/>
                <a:cs typeface="Times New Roman" pitchFamily="18" charset="0"/>
              </a:rPr>
              <a:t>　　　               </a:t>
            </a:r>
            <a:r>
              <a:rPr lang="en-US" altLang="ja-JP" sz="2400" b="1" dirty="0" smtClean="0">
                <a:solidFill>
                  <a:srgbClr val="0000FF"/>
                </a:solidFill>
                <a:latin typeface="+mj-lt"/>
                <a:ea typeface="HGPｺﾞｼｯｸM" pitchFamily="50" charset="-128"/>
                <a:cs typeface="Times New Roman" pitchFamily="18" charset="0"/>
              </a:rPr>
              <a:t>(Dishes </a:t>
            </a:r>
            <a:r>
              <a:rPr lang="en-US" altLang="ja-JP" sz="2400" b="1" dirty="0">
                <a:solidFill>
                  <a:srgbClr val="0000FF"/>
                </a:solidFill>
                <a:latin typeface="+mj-lt"/>
                <a:ea typeface="HGPｺﾞｼｯｸM" pitchFamily="50" charset="-128"/>
                <a:cs typeface="Times New Roman" pitchFamily="18" charset="0"/>
              </a:rPr>
              <a:t>of </a:t>
            </a:r>
            <a:r>
              <a:rPr lang="en-US" altLang="ja-JP" sz="2400" b="1" dirty="0" smtClean="0">
                <a:solidFill>
                  <a:srgbClr val="0000FF"/>
                </a:solidFill>
                <a:latin typeface="+mj-lt"/>
                <a:ea typeface="HGPｺﾞｼｯｸM" pitchFamily="50" charset="-128"/>
                <a:cs typeface="Times New Roman" pitchFamily="18" charset="0"/>
              </a:rPr>
              <a:t>Okayama)</a:t>
            </a:r>
            <a:endParaRPr lang="ja-JP" altLang="en-US" sz="2400" b="1" dirty="0">
              <a:solidFill>
                <a:srgbClr val="0000FF"/>
              </a:solidFill>
              <a:latin typeface="+mj-lt"/>
              <a:ea typeface="HGPｺﾞｼｯｸM" pitchFamily="50" charset="-128"/>
              <a:cs typeface="Times New Roman" pitchFamily="18" charset="0"/>
            </a:endParaRPr>
          </a:p>
        </p:txBody>
      </p:sp>
      <p:pic>
        <p:nvPicPr>
          <p:cNvPr id="19458" name="Picture 2" descr="Z:\観光情報の収集・提供事業\観光写真の整理・貸し出し\商品画像\ばら寿司1.jpg"/>
          <p:cNvPicPr>
            <a:picLocks noChangeAspect="1" noChangeArrowheads="1"/>
          </p:cNvPicPr>
          <p:nvPr/>
        </p:nvPicPr>
        <p:blipFill>
          <a:blip r:embed="rId4" cstate="print"/>
          <a:srcRect b="2673"/>
          <a:stretch>
            <a:fillRect/>
          </a:stretch>
        </p:blipFill>
        <p:spPr bwMode="auto">
          <a:xfrm>
            <a:off x="4572000" y="1563933"/>
            <a:ext cx="3652423" cy="2355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9" name="テキスト ボックス 15"/>
          <p:cNvSpPr txBox="1">
            <a:spLocks noChangeArrowheads="1"/>
          </p:cNvSpPr>
          <p:nvPr/>
        </p:nvSpPr>
        <p:spPr bwMode="auto">
          <a:xfrm>
            <a:off x="3022600" y="3225800"/>
            <a:ext cx="1497013" cy="369888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ja-JP" altLang="en-US" sz="1800" b="1">
                <a:latin typeface="小塚ゴシック Pro M" pitchFamily="34" charset="-128"/>
                <a:ea typeface="小塚ゴシック Pro M" pitchFamily="34" charset="-128"/>
              </a:rPr>
              <a:t>魚</a:t>
            </a:r>
          </a:p>
        </p:txBody>
      </p:sp>
      <p:pic>
        <p:nvPicPr>
          <p:cNvPr id="19459" name="Picture 3" descr="Z:\観光情報の収集・提供事業\観光写真の整理・貸し出し\商品画像\鰆\サワラ刺身.jpg"/>
          <p:cNvPicPr>
            <a:picLocks noChangeAspect="1" noChangeArrowheads="1"/>
          </p:cNvPicPr>
          <p:nvPr/>
        </p:nvPicPr>
        <p:blipFill>
          <a:blip r:embed="rId6" cstate="print"/>
          <a:srcRect b="3093"/>
          <a:stretch>
            <a:fillRect/>
          </a:stretch>
        </p:blipFill>
        <p:spPr bwMode="auto">
          <a:xfrm>
            <a:off x="1004422" y="3739915"/>
            <a:ext cx="3666613" cy="2664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41" name="テキスト ボックス 16"/>
          <p:cNvSpPr txBox="1">
            <a:spLocks noChangeArrowheads="1"/>
          </p:cNvSpPr>
          <p:nvPr/>
        </p:nvSpPr>
        <p:spPr bwMode="auto">
          <a:xfrm>
            <a:off x="1908175" y="5907088"/>
            <a:ext cx="2611438" cy="52322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sz="1400" b="1" dirty="0" smtClean="0">
                <a:latin typeface="+mj-lt"/>
                <a:ea typeface="小塚ゴシック Pro M" pitchFamily="34" charset="-128"/>
                <a:cs typeface="Times New Roman" pitchFamily="18" charset="0"/>
              </a:rPr>
              <a:t>Fresh </a:t>
            </a:r>
            <a:r>
              <a:rPr lang="en-US" altLang="ja-JP" sz="1400" b="1" dirty="0">
                <a:latin typeface="+mj-lt"/>
                <a:ea typeface="小塚ゴシック Pro M" pitchFamily="34" charset="-128"/>
                <a:cs typeface="Times New Roman" pitchFamily="18" charset="0"/>
              </a:rPr>
              <a:t>slices of </a:t>
            </a:r>
            <a:r>
              <a:rPr lang="en-US" altLang="ja-JP" sz="1400" b="1" dirty="0" smtClean="0">
                <a:latin typeface="+mj-lt"/>
                <a:ea typeface="小塚ゴシック Pro M" pitchFamily="34" charset="-128"/>
                <a:cs typeface="Times New Roman" pitchFamily="18" charset="0"/>
              </a:rPr>
              <a:t>raw Japanese Spanish mackerel</a:t>
            </a:r>
            <a:endParaRPr lang="ja-JP" altLang="en-US" sz="1400" b="1" dirty="0">
              <a:latin typeface="+mj-lt"/>
              <a:ea typeface="小塚ゴシック Pro M" pitchFamily="34" charset="-128"/>
              <a:cs typeface="Times New Roman" pitchFamily="18" charset="0"/>
            </a:endParaRPr>
          </a:p>
        </p:txBody>
      </p:sp>
      <p:sp>
        <p:nvSpPr>
          <p:cNvPr id="18442" name="テキスト ボックス 17"/>
          <p:cNvSpPr txBox="1">
            <a:spLocks noChangeArrowheads="1"/>
          </p:cNvSpPr>
          <p:nvPr/>
        </p:nvSpPr>
        <p:spPr bwMode="auto">
          <a:xfrm>
            <a:off x="6804025" y="3213100"/>
            <a:ext cx="1273175" cy="307777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sz="1400" b="1" dirty="0">
                <a:latin typeface="+mj-lt"/>
                <a:ea typeface="小塚ゴシック Pro M" pitchFamily="34" charset="-128"/>
                <a:cs typeface="Times New Roman" pitchFamily="18" charset="0"/>
              </a:rPr>
              <a:t>Bara Sushi</a:t>
            </a:r>
            <a:endParaRPr lang="ja-JP" altLang="en-US" sz="1400" b="1" dirty="0">
              <a:latin typeface="+mj-lt"/>
              <a:ea typeface="小塚ゴシック Pro M" pitchFamily="34" charset="-128"/>
              <a:cs typeface="Times New Roman" pitchFamily="18" charset="0"/>
            </a:endParaRPr>
          </a:p>
        </p:txBody>
      </p:sp>
      <p:sp>
        <p:nvSpPr>
          <p:cNvPr id="18443" name="正方形/長方形 21"/>
          <p:cNvSpPr>
            <a:spLocks noChangeArrowheads="1"/>
          </p:cNvSpPr>
          <p:nvPr/>
        </p:nvSpPr>
        <p:spPr bwMode="auto">
          <a:xfrm>
            <a:off x="4768133" y="3899945"/>
            <a:ext cx="331152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ts val="2100"/>
              </a:lnSpc>
            </a:pPr>
            <a:r>
              <a:rPr lang="en-US" altLang="ja-JP" sz="24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Enjoy country dishes in Okayama. There are a variety of fresh seafood dishes including fish from </a:t>
            </a:r>
            <a:r>
              <a:rPr lang="en-US" altLang="ja-JP" sz="2400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Seto</a:t>
            </a:r>
            <a:r>
              <a:rPr lang="en-US" altLang="ja-JP" sz="24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Inland Sea, bara sushi, and sashimi of Japanese Spanish mackerel to name a few.</a:t>
            </a:r>
            <a:endParaRPr lang="en-US" altLang="ja-JP" sz="240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8444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51960"/>
            <a:ext cx="6350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5" name="テキスト ボックス 15"/>
          <p:cNvSpPr txBox="1">
            <a:spLocks noChangeArrowheads="1"/>
          </p:cNvSpPr>
          <p:nvPr/>
        </p:nvSpPr>
        <p:spPr bwMode="auto">
          <a:xfrm>
            <a:off x="3022600" y="3246536"/>
            <a:ext cx="1497013" cy="307777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sz="1400" b="1" dirty="0">
                <a:latin typeface="+mj-lt"/>
                <a:ea typeface="小塚ゴシック Pro M" pitchFamily="34" charset="-128"/>
                <a:cs typeface="Times New Roman" pitchFamily="18" charset="0"/>
              </a:rPr>
              <a:t>Fish </a:t>
            </a:r>
            <a:r>
              <a:rPr lang="en-US" altLang="ja-JP" sz="1400" b="1" dirty="0" smtClean="0">
                <a:latin typeface="+mj-lt"/>
                <a:ea typeface="小塚ゴシック Pro M" pitchFamily="34" charset="-128"/>
                <a:cs typeface="Times New Roman" pitchFamily="18" charset="0"/>
              </a:rPr>
              <a:t>from </a:t>
            </a:r>
            <a:r>
              <a:rPr lang="en-US" altLang="ja-JP" sz="1400" b="1" dirty="0" err="1">
                <a:latin typeface="+mj-lt"/>
                <a:ea typeface="小塚ゴシック Pro M" pitchFamily="34" charset="-128"/>
                <a:cs typeface="Times New Roman" pitchFamily="18" charset="0"/>
              </a:rPr>
              <a:t>Seto</a:t>
            </a:r>
            <a:endParaRPr lang="ja-JP" altLang="en-US" sz="1400" b="1" dirty="0">
              <a:latin typeface="+mj-lt"/>
              <a:ea typeface="小塚ゴシック Pro M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正方形/長方形 24"/>
          <p:cNvSpPr/>
          <p:nvPr/>
        </p:nvSpPr>
        <p:spPr>
          <a:xfrm>
            <a:off x="0" y="1418847"/>
            <a:ext cx="9144000" cy="5044380"/>
          </a:xfrm>
          <a:prstGeom prst="rect">
            <a:avLst/>
          </a:prstGeom>
          <a:gradFill flip="none" rotWithShape="1">
            <a:gsLst>
              <a:gs pos="18000">
                <a:schemeClr val="accent6">
                  <a:lumMod val="60000"/>
                  <a:lumOff val="40000"/>
                  <a:alpha val="85000"/>
                </a:schemeClr>
              </a:gs>
              <a:gs pos="73000">
                <a:schemeClr val="accent6">
                  <a:lumMod val="40000"/>
                  <a:lumOff val="60000"/>
                  <a:alpha val="91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グループ化 30"/>
          <p:cNvGrpSpPr/>
          <p:nvPr/>
        </p:nvGrpSpPr>
        <p:grpSpPr>
          <a:xfrm>
            <a:off x="5224203" y="2030763"/>
            <a:ext cx="1479588" cy="1585640"/>
            <a:chOff x="5364088" y="2276872"/>
            <a:chExt cx="1278012" cy="1369616"/>
          </a:xfrm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pic>
          <p:nvPicPr>
            <p:cNvPr id="25638" name="Picture 38" descr="ujobori05"/>
            <p:cNvPicPr>
              <a:picLocks noChangeAspect="1" noChangeArrowheads="1"/>
            </p:cNvPicPr>
            <p:nvPr/>
          </p:nvPicPr>
          <p:blipFill>
            <a:blip r:embed="rId3" cstate="print"/>
            <a:srcRect l="1968"/>
            <a:stretch>
              <a:fillRect/>
            </a:stretch>
          </p:blipFill>
          <p:spPr bwMode="auto">
            <a:xfrm>
              <a:off x="5366136" y="2636776"/>
              <a:ext cx="1275964" cy="1009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42" name="Picture 42" descr="ujobori04"/>
            <p:cNvPicPr>
              <a:picLocks noChangeAspect="1" noChangeArrowheads="1"/>
            </p:cNvPicPr>
            <p:nvPr/>
          </p:nvPicPr>
          <p:blipFill>
            <a:blip r:embed="rId4" cstate="print"/>
            <a:srcRect l="2756" t="45623" r="56221"/>
            <a:stretch>
              <a:fillRect/>
            </a:stretch>
          </p:blipFill>
          <p:spPr bwMode="auto">
            <a:xfrm>
              <a:off x="5364088" y="2276872"/>
              <a:ext cx="1273916" cy="361952"/>
            </a:xfrm>
            <a:prstGeom prst="snip1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462" name="グループ化 4"/>
          <p:cNvGrpSpPr>
            <a:grpSpLocks/>
          </p:cNvGrpSpPr>
          <p:nvPr/>
        </p:nvGrpSpPr>
        <p:grpSpPr bwMode="auto">
          <a:xfrm>
            <a:off x="0" y="-11113"/>
            <a:ext cx="9144000" cy="6869113"/>
            <a:chOff x="0" y="-10590"/>
            <a:chExt cx="9144000" cy="6868589"/>
          </a:xfrm>
        </p:grpSpPr>
        <p:sp>
          <p:nvSpPr>
            <p:cNvPr id="3" name="正方形/長方形 2"/>
            <p:cNvSpPr/>
            <p:nvPr/>
          </p:nvSpPr>
          <p:spPr>
            <a:xfrm>
              <a:off x="0" y="6786567"/>
              <a:ext cx="9144000" cy="7143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正方形/長方形 3"/>
            <p:cNvSpPr/>
            <p:nvPr/>
          </p:nvSpPr>
          <p:spPr>
            <a:xfrm>
              <a:off x="0" y="6719898"/>
              <a:ext cx="9144000" cy="7143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正方形/長方形 4"/>
            <p:cNvSpPr/>
            <p:nvPr/>
          </p:nvSpPr>
          <p:spPr>
            <a:xfrm>
              <a:off x="0" y="56081"/>
              <a:ext cx="9144000" cy="7143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0" y="-10590"/>
              <a:ext cx="9144000" cy="7143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463" name="テキスト ボックス 6"/>
          <p:cNvSpPr txBox="1">
            <a:spLocks noChangeArrowheads="1"/>
          </p:cNvSpPr>
          <p:nvPr/>
        </p:nvSpPr>
        <p:spPr bwMode="auto">
          <a:xfrm>
            <a:off x="844550" y="177800"/>
            <a:ext cx="78311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b="1" dirty="0" smtClean="0">
                <a:solidFill>
                  <a:srgbClr val="0000FF"/>
                </a:solidFill>
                <a:latin typeface="+mj-lt"/>
                <a:ea typeface="HGPｺﾞｼｯｸM" pitchFamily="50" charset="-128"/>
                <a:cs typeface="Times New Roman" pitchFamily="18" charset="0"/>
              </a:rPr>
              <a:t>  2. Charm of the region (4)</a:t>
            </a:r>
            <a:r>
              <a:rPr lang="ja-JP" altLang="en-US" sz="4000" dirty="0">
                <a:solidFill>
                  <a:srgbClr val="7030A0"/>
                </a:solidFill>
                <a:latin typeface="+mj-lt"/>
                <a:ea typeface="HGPｺﾞｼｯｸM" pitchFamily="50" charset="-128"/>
                <a:cs typeface="Times New Roman" pitchFamily="18" charset="0"/>
              </a:rPr>
              <a:t>　</a:t>
            </a:r>
          </a:p>
          <a:p>
            <a:pPr eaLnBrk="1" hangingPunct="1"/>
            <a:r>
              <a:rPr lang="ja-JP" altLang="en-US" sz="2400" b="1" dirty="0" smtClean="0">
                <a:solidFill>
                  <a:srgbClr val="0000FF"/>
                </a:solidFill>
                <a:latin typeface="+mj-lt"/>
                <a:ea typeface="HGPｺﾞｼｯｸM" pitchFamily="50" charset="-128"/>
                <a:cs typeface="Times New Roman" pitchFamily="18" charset="0"/>
              </a:rPr>
              <a:t>　</a:t>
            </a:r>
            <a:r>
              <a:rPr lang="en-US" altLang="ja-JP" sz="2400" b="1" dirty="0" smtClean="0">
                <a:solidFill>
                  <a:srgbClr val="0000FF"/>
                </a:solidFill>
                <a:latin typeface="+mj-lt"/>
                <a:ea typeface="HGPｺﾞｼｯｸM" pitchFamily="50" charset="-128"/>
                <a:cs typeface="Times New Roman" pitchFamily="18" charset="0"/>
              </a:rPr>
              <a:t>(Special products </a:t>
            </a:r>
            <a:r>
              <a:rPr lang="en-US" altLang="ja-JP" sz="2400" b="1" dirty="0">
                <a:solidFill>
                  <a:srgbClr val="0000FF"/>
                </a:solidFill>
                <a:latin typeface="+mj-lt"/>
                <a:ea typeface="HGPｺﾞｼｯｸM" pitchFamily="50" charset="-128"/>
                <a:cs typeface="Times New Roman" pitchFamily="18" charset="0"/>
              </a:rPr>
              <a:t>of </a:t>
            </a:r>
            <a:r>
              <a:rPr lang="en-US" altLang="ja-JP" sz="2400" b="1" dirty="0" smtClean="0">
                <a:solidFill>
                  <a:srgbClr val="0000FF"/>
                </a:solidFill>
                <a:latin typeface="+mj-lt"/>
                <a:ea typeface="HGPｺﾞｼｯｸM" pitchFamily="50" charset="-128"/>
                <a:cs typeface="Times New Roman" pitchFamily="18" charset="0"/>
              </a:rPr>
              <a:t>Okayama</a:t>
            </a:r>
            <a:r>
              <a:rPr lang="en-US" altLang="ja-JP" sz="2400" b="1" dirty="0">
                <a:solidFill>
                  <a:srgbClr val="0000FF"/>
                </a:solidFill>
                <a:latin typeface="+mj-lt"/>
                <a:ea typeface="HGPｺﾞｼｯｸM" pitchFamily="50" charset="-128"/>
                <a:cs typeface="Times New Roman" pitchFamily="18" charset="0"/>
              </a:rPr>
              <a:t>)</a:t>
            </a:r>
            <a:endParaRPr lang="ja-JP" altLang="en-US" sz="2400" b="1" dirty="0">
              <a:solidFill>
                <a:srgbClr val="0000FF"/>
              </a:solidFill>
              <a:latin typeface="+mj-lt"/>
              <a:ea typeface="HGPｺﾞｼｯｸM" pitchFamily="50" charset="-128"/>
              <a:cs typeface="Times New Roman" pitchFamily="18" charset="0"/>
            </a:endParaRPr>
          </a:p>
        </p:txBody>
      </p:sp>
      <p:pic>
        <p:nvPicPr>
          <p:cNvPr id="1028" name="Picture 4" descr="Z:\07観光情報の収集・提供事業\観光写真の整理・貸し出し\商品画像\宮下酒造\宮下酒３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457" y="2107011"/>
            <a:ext cx="2208364" cy="1656522"/>
          </a:xfrm>
          <a:prstGeom prst="snip2DiagRect">
            <a:avLst/>
          </a:prstGeom>
          <a:ln>
            <a:noFill/>
          </a:ln>
          <a:effectLst>
            <a:glow rad="101600">
              <a:srgbClr val="FFC000">
                <a:alpha val="60000"/>
              </a:srgbClr>
            </a:glow>
          </a:effectLst>
        </p:spPr>
      </p:pic>
      <p:pic>
        <p:nvPicPr>
          <p:cNvPr id="9" name="図 13" descr="デニム２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99904" y="4425682"/>
            <a:ext cx="2422795" cy="1609833"/>
          </a:xfrm>
          <a:prstGeom prst="snip2Diag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" name="図 14" descr="90きびだんご.jpg"/>
          <p:cNvPicPr>
            <a:picLocks noChangeAspect="1"/>
          </p:cNvPicPr>
          <p:nvPr/>
        </p:nvPicPr>
        <p:blipFill>
          <a:blip r:embed="rId7" cstate="print"/>
          <a:srcRect l="9503" r="8141"/>
          <a:stretch>
            <a:fillRect/>
          </a:stretch>
        </p:blipFill>
        <p:spPr bwMode="auto">
          <a:xfrm>
            <a:off x="451591" y="3901005"/>
            <a:ext cx="1872209" cy="151288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" name="図 17" descr="97備前焼①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46361" y="1513228"/>
            <a:ext cx="2016571" cy="163726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9" name="テキスト ボックス 18"/>
          <p:cNvSpPr txBox="1"/>
          <p:nvPr/>
        </p:nvSpPr>
        <p:spPr>
          <a:xfrm>
            <a:off x="7123081" y="3260747"/>
            <a:ext cx="1799617" cy="33855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dirty="0" err="1" smtClean="0">
                <a:solidFill>
                  <a:schemeClr val="tx1"/>
                </a:solidFill>
                <a:ea typeface="小塚ゴシック Pro M" pitchFamily="34" charset="-128"/>
                <a:cs typeface="Times New Roman" pitchFamily="18" charset="0"/>
              </a:rPr>
              <a:t>Bizen</a:t>
            </a:r>
            <a:r>
              <a:rPr lang="en-US" altLang="ja-JP" sz="1600" dirty="0" smtClean="0">
                <a:solidFill>
                  <a:schemeClr val="tx1"/>
                </a:solidFill>
                <a:ea typeface="小塚ゴシック Pro M" pitchFamily="34" charset="-128"/>
                <a:cs typeface="Times New Roman" pitchFamily="18" charset="0"/>
              </a:rPr>
              <a:t> ware pottery</a:t>
            </a:r>
            <a:endParaRPr lang="ja-JP" altLang="en-US" sz="1600" dirty="0">
              <a:solidFill>
                <a:schemeClr val="tx1"/>
              </a:solidFill>
              <a:ea typeface="小塚ゴシック Pro M" pitchFamily="34" charset="-128"/>
              <a:cs typeface="Times New Roman" pitchFamily="18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50825" y="1868140"/>
            <a:ext cx="2264996" cy="33855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dirty="0">
                <a:solidFill>
                  <a:schemeClr val="tx1"/>
                </a:solidFill>
                <a:latin typeface="+mj-lt"/>
                <a:ea typeface="小塚ゴシック Pro M" pitchFamily="34" charset="-128"/>
                <a:cs typeface="Times New Roman" pitchFamily="18" charset="0"/>
              </a:rPr>
              <a:t>Local </a:t>
            </a:r>
            <a:r>
              <a:rPr lang="en-US" altLang="ja-JP" sz="1600" dirty="0" smtClean="0">
                <a:solidFill>
                  <a:schemeClr val="tx1"/>
                </a:solidFill>
                <a:latin typeface="+mj-lt"/>
                <a:ea typeface="小塚ゴシック Pro M" pitchFamily="34" charset="-128"/>
                <a:cs typeface="Times New Roman" pitchFamily="18" charset="0"/>
              </a:rPr>
              <a:t>Brew</a:t>
            </a:r>
            <a:r>
              <a:rPr lang="en-US" altLang="ja-JP" sz="1600" dirty="0" smtClean="0">
                <a:solidFill>
                  <a:srgbClr val="00B050"/>
                </a:solidFill>
                <a:latin typeface="+mj-lt"/>
                <a:ea typeface="小塚ゴシック Pro M" pitchFamily="34" charset="-128"/>
                <a:cs typeface="Times New Roman" pitchFamily="18" charset="0"/>
              </a:rPr>
              <a:t>,</a:t>
            </a:r>
            <a:r>
              <a:rPr lang="en-US" altLang="ja-JP" sz="1600" dirty="0" smtClean="0">
                <a:solidFill>
                  <a:schemeClr val="tx1"/>
                </a:solidFill>
                <a:latin typeface="+mj-lt"/>
                <a:ea typeface="小塚ゴシック Pro M" pitchFamily="34" charset="-128"/>
                <a:cs typeface="Times New Roman" pitchFamily="18" charset="0"/>
              </a:rPr>
              <a:t> Craft</a:t>
            </a:r>
            <a:r>
              <a:rPr lang="ja-JP" altLang="en-US" sz="1600" dirty="0" smtClean="0">
                <a:solidFill>
                  <a:schemeClr val="tx1"/>
                </a:solidFill>
                <a:latin typeface="+mj-lt"/>
                <a:ea typeface="小塚ゴシック Pro M" pitchFamily="34" charset="-128"/>
                <a:cs typeface="Times New Roman" pitchFamily="18" charset="0"/>
              </a:rPr>
              <a:t> </a:t>
            </a:r>
            <a:r>
              <a:rPr lang="en-US" altLang="ja-JP" sz="1600" dirty="0">
                <a:solidFill>
                  <a:schemeClr val="tx1"/>
                </a:solidFill>
                <a:latin typeface="+mj-lt"/>
                <a:ea typeface="小塚ゴシック Pro M" pitchFamily="34" charset="-128"/>
                <a:cs typeface="Times New Roman" pitchFamily="18" charset="0"/>
              </a:rPr>
              <a:t>Beer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07457" y="5301208"/>
            <a:ext cx="2016343" cy="33855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dirty="0" err="1">
                <a:solidFill>
                  <a:schemeClr val="tx1"/>
                </a:solidFill>
                <a:ea typeface="小塚ゴシック Pro M" pitchFamily="34" charset="-128"/>
                <a:cs typeface="Times New Roman" pitchFamily="18" charset="0"/>
              </a:rPr>
              <a:t>Proso</a:t>
            </a:r>
            <a:r>
              <a:rPr lang="en-US" altLang="ja-JP" sz="1600" dirty="0">
                <a:solidFill>
                  <a:schemeClr val="tx1"/>
                </a:solidFill>
                <a:ea typeface="小塚ゴシック Pro M" pitchFamily="34" charset="-128"/>
                <a:cs typeface="Times New Roman" pitchFamily="18" charset="0"/>
              </a:rPr>
              <a:t> </a:t>
            </a:r>
            <a:r>
              <a:rPr lang="en-US" altLang="ja-JP" sz="1600" dirty="0" smtClean="0">
                <a:solidFill>
                  <a:schemeClr val="tx1"/>
                </a:solidFill>
                <a:ea typeface="小塚ゴシック Pro M" pitchFamily="34" charset="-128"/>
                <a:cs typeface="Times New Roman" pitchFamily="18" charset="0"/>
              </a:rPr>
              <a:t>Millet Cake</a:t>
            </a:r>
            <a:endParaRPr lang="ja-JP" altLang="en-US" sz="1600" dirty="0">
              <a:solidFill>
                <a:schemeClr val="tx1"/>
              </a:solidFill>
              <a:ea typeface="小塚ゴシック Pro M" pitchFamily="34" charset="-128"/>
              <a:cs typeface="Times New Roman" pitchFamily="18" charset="0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322935" y="5927607"/>
            <a:ext cx="1656184" cy="33855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dirty="0">
                <a:solidFill>
                  <a:schemeClr val="tx1"/>
                </a:solidFill>
                <a:latin typeface="+mj-lt"/>
                <a:ea typeface="小塚ゴシック Pro M" pitchFamily="34" charset="-128"/>
                <a:cs typeface="Times New Roman" pitchFamily="18" charset="0"/>
              </a:rPr>
              <a:t>Jeans</a:t>
            </a:r>
            <a:endParaRPr lang="ja-JP" altLang="en-US" sz="1600" dirty="0">
              <a:solidFill>
                <a:schemeClr val="tx1"/>
              </a:solidFill>
              <a:latin typeface="+mj-lt"/>
              <a:ea typeface="小塚ゴシック Pro M" pitchFamily="34" charset="-128"/>
              <a:cs typeface="Times New Roman" pitchFamily="18" charset="0"/>
            </a:endParaRPr>
          </a:p>
        </p:txBody>
      </p:sp>
      <p:pic>
        <p:nvPicPr>
          <p:cNvPr id="12" name="図 15" descr="84白桃.jpg"/>
          <p:cNvPicPr>
            <a:picLocks noChangeAspect="1"/>
          </p:cNvPicPr>
          <p:nvPr/>
        </p:nvPicPr>
        <p:blipFill>
          <a:blip r:embed="rId9" cstate="print"/>
          <a:srcRect l="16073" t="18585" r="20113" b="26752"/>
          <a:stretch>
            <a:fillRect/>
          </a:stretch>
        </p:blipFill>
        <p:spPr bwMode="auto">
          <a:xfrm>
            <a:off x="2895730" y="2999082"/>
            <a:ext cx="2666202" cy="186372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7" name="図 16" descr="85マスカット.jpg"/>
          <p:cNvPicPr>
            <a:picLocks noChangeAspect="1"/>
          </p:cNvPicPr>
          <p:nvPr/>
        </p:nvPicPr>
        <p:blipFill>
          <a:blip r:embed="rId10" cstate="print"/>
          <a:srcRect l="3955" r="5084" b="4812"/>
          <a:stretch>
            <a:fillRect/>
          </a:stretch>
        </p:blipFill>
        <p:spPr bwMode="auto">
          <a:xfrm>
            <a:off x="3893766" y="5059214"/>
            <a:ext cx="2070231" cy="144016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20" name="テキスト ボックス 19"/>
          <p:cNvSpPr txBox="1"/>
          <p:nvPr/>
        </p:nvSpPr>
        <p:spPr>
          <a:xfrm>
            <a:off x="4501682" y="4478966"/>
            <a:ext cx="1440159" cy="33855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r>
              <a:rPr lang="en-US" altLang="ja-JP" sz="1600" dirty="0" smtClean="0">
                <a:latin typeface="+mj-lt"/>
                <a:ea typeface="小塚ゴシック Pro M" pitchFamily="34" charset="-128"/>
                <a:cs typeface="Times New Roman" pitchFamily="18" charset="0"/>
              </a:rPr>
              <a:t>Fruits</a:t>
            </a:r>
            <a:endParaRPr lang="ja-JP" altLang="en-US" sz="1600" dirty="0" smtClean="0">
              <a:latin typeface="+mj-lt"/>
              <a:ea typeface="小塚ゴシック Pro M" pitchFamily="34" charset="-128"/>
              <a:cs typeface="Times New Roman" pitchFamily="18" charset="0"/>
            </a:endParaRPr>
          </a:p>
        </p:txBody>
      </p:sp>
      <p:pic>
        <p:nvPicPr>
          <p:cNvPr id="25633" name="Picture 33" descr="ピオーネ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98763" y="4914379"/>
            <a:ext cx="1439416" cy="959611"/>
          </a:xfrm>
          <a:prstGeom prst="ellipse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8" name="テキスト ボックス 18"/>
          <p:cNvSpPr txBox="1"/>
          <p:nvPr/>
        </p:nvSpPr>
        <p:spPr>
          <a:xfrm>
            <a:off x="3635896" y="1868140"/>
            <a:ext cx="2016224" cy="33855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altLang="ja-JP" sz="1600" dirty="0" err="1" smtClean="0">
                <a:solidFill>
                  <a:schemeClr val="tx1"/>
                </a:solidFill>
                <a:latin typeface="+mj-lt"/>
                <a:ea typeface="小塚ゴシック Pro M"/>
                <a:cs typeface="Times New Roman" pitchFamily="18" charset="0"/>
              </a:rPr>
              <a:t>Ujobori</a:t>
            </a:r>
            <a:r>
              <a:rPr lang="en-US" altLang="ja-JP" sz="1600" dirty="0" smtClean="0">
                <a:solidFill>
                  <a:schemeClr val="tx1"/>
                </a:solidFill>
                <a:latin typeface="+mj-lt"/>
                <a:ea typeface="小塚ゴシック Pro M"/>
                <a:cs typeface="Times New Roman" pitchFamily="18" charset="0"/>
              </a:rPr>
              <a:t>  woodcarving</a:t>
            </a:r>
            <a:endParaRPr lang="ja-JP" altLang="en-US" sz="1600" dirty="0">
              <a:solidFill>
                <a:schemeClr val="tx1"/>
              </a:solidFill>
              <a:latin typeface="+mj-lt"/>
              <a:ea typeface="小塚ゴシック Pro M"/>
              <a:cs typeface="Times New Roman" pitchFamily="18" charset="0"/>
            </a:endParaRPr>
          </a:p>
        </p:txBody>
      </p:sp>
      <p:pic>
        <p:nvPicPr>
          <p:cNvPr id="19489" name="Picture 2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56" y="390971"/>
            <a:ext cx="6350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グループ化 1"/>
          <p:cNvGrpSpPr>
            <a:grpSpLocks/>
          </p:cNvGrpSpPr>
          <p:nvPr/>
        </p:nvGrpSpPr>
        <p:grpSpPr bwMode="auto">
          <a:xfrm>
            <a:off x="0" y="-11113"/>
            <a:ext cx="9144000" cy="6869113"/>
            <a:chOff x="0" y="-10590"/>
            <a:chExt cx="9144000" cy="6868589"/>
          </a:xfrm>
        </p:grpSpPr>
        <p:sp>
          <p:nvSpPr>
            <p:cNvPr id="3" name="正方形/長方形 2"/>
            <p:cNvSpPr/>
            <p:nvPr/>
          </p:nvSpPr>
          <p:spPr>
            <a:xfrm>
              <a:off x="0" y="6786567"/>
              <a:ext cx="9144000" cy="7143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4" name="正方形/長方形 3"/>
            <p:cNvSpPr/>
            <p:nvPr/>
          </p:nvSpPr>
          <p:spPr>
            <a:xfrm>
              <a:off x="0" y="6719898"/>
              <a:ext cx="9144000" cy="7143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5" name="正方形/長方形 4"/>
            <p:cNvSpPr/>
            <p:nvPr/>
          </p:nvSpPr>
          <p:spPr>
            <a:xfrm>
              <a:off x="0" y="56081"/>
              <a:ext cx="9144000" cy="7143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0" y="-10590"/>
              <a:ext cx="9144000" cy="7143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sp>
        <p:nvSpPr>
          <p:cNvPr id="5123" name="テキスト ボックス 6"/>
          <p:cNvSpPr txBox="1">
            <a:spLocks noChangeArrowheads="1"/>
          </p:cNvSpPr>
          <p:nvPr/>
        </p:nvSpPr>
        <p:spPr bwMode="auto">
          <a:xfrm>
            <a:off x="1187450" y="476250"/>
            <a:ext cx="777716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4400" b="1" dirty="0" smtClean="0">
                <a:solidFill>
                  <a:srgbClr val="C00000"/>
                </a:solidFill>
                <a:latin typeface="+mn-lt"/>
                <a:ea typeface="HGPｺﾞｼｯｸM" pitchFamily="50" charset="-128"/>
                <a:cs typeface="Times New Roman" pitchFamily="18" charset="0"/>
              </a:rPr>
              <a:t>Main Features of Okayama</a:t>
            </a:r>
            <a:endParaRPr lang="ja-JP" altLang="en-US" sz="4400" b="1" dirty="0">
              <a:solidFill>
                <a:srgbClr val="C00000"/>
              </a:solidFill>
              <a:latin typeface="+mn-lt"/>
              <a:ea typeface="HGPｺﾞｼｯｸM" pitchFamily="50" charset="-128"/>
              <a:cs typeface="Times New Roman" pitchFamily="18" charset="0"/>
            </a:endParaRPr>
          </a:p>
        </p:txBody>
      </p:sp>
      <p:sp>
        <p:nvSpPr>
          <p:cNvPr id="5124" name="Rectangle 10"/>
          <p:cNvSpPr>
            <a:spLocks noChangeArrowheads="1"/>
          </p:cNvSpPr>
          <p:nvPr/>
        </p:nvSpPr>
        <p:spPr bwMode="auto">
          <a:xfrm>
            <a:off x="-289048" y="1332632"/>
            <a:ext cx="9433048" cy="519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800100" indent="-34290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257300" indent="-3429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714500" indent="-3429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171700" indent="-3429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457200" lvl="1" indent="0" eaLnBrk="1" hangingPunct="1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r>
              <a:rPr lang="en-US" altLang="ja-JP" sz="5400" b="1" dirty="0" smtClean="0">
                <a:solidFill>
                  <a:srgbClr val="0000FF"/>
                </a:solidFill>
                <a:latin typeface="+mn-lt"/>
                <a:ea typeface="HGPｺﾞｼｯｸM" panose="020B0600000000000000" pitchFamily="50" charset="-128"/>
                <a:cs typeface="Times New Roman" panose="02020603050405020304" pitchFamily="18" charset="0"/>
              </a:rPr>
              <a:t>1. Good access</a:t>
            </a:r>
            <a:r>
              <a:rPr lang="en-US" altLang="ja-JP" sz="4800" b="1" dirty="0" smtClean="0">
                <a:solidFill>
                  <a:srgbClr val="0000FF"/>
                </a:solidFill>
                <a:latin typeface="+mn-lt"/>
                <a:ea typeface="HGPｺﾞｼｯｸM" panose="020B0600000000000000" pitchFamily="50" charset="-128"/>
                <a:cs typeface="Times New Roman" panose="02020603050405020304" pitchFamily="18" charset="0"/>
              </a:rPr>
              <a:t> </a:t>
            </a:r>
          </a:p>
          <a:p>
            <a:pPr marL="457200" lvl="1" indent="0" eaLnBrk="1" hangingPunct="1">
              <a:lnSpc>
                <a:spcPct val="200000"/>
              </a:lnSpc>
              <a:buNone/>
              <a:defRPr/>
            </a:pPr>
            <a:r>
              <a:rPr lang="en-US" altLang="ja-JP" sz="5400" b="1" dirty="0" smtClean="0">
                <a:solidFill>
                  <a:srgbClr val="0000FF"/>
                </a:solidFill>
                <a:latin typeface="+mn-lt"/>
                <a:ea typeface="HGPｺﾞｼｯｸM" panose="020B0600000000000000" pitchFamily="50" charset="-128"/>
                <a:cs typeface="Times New Roman" panose="02020603050405020304" pitchFamily="18" charset="0"/>
              </a:rPr>
              <a:t>2. </a:t>
            </a:r>
            <a:r>
              <a:rPr lang="en-US" altLang="ja-JP" sz="5400" b="1" dirty="0">
                <a:solidFill>
                  <a:srgbClr val="0000FF"/>
                </a:solidFill>
                <a:ea typeface="HGPｺﾞｼｯｸM" panose="020B0600000000000000" pitchFamily="50" charset="-128"/>
                <a:cs typeface="Times New Roman" panose="02020603050405020304" pitchFamily="18" charset="0"/>
              </a:rPr>
              <a:t>Charm of the </a:t>
            </a:r>
            <a:r>
              <a:rPr lang="en-US" altLang="ja-JP" sz="5400" b="1" dirty="0" smtClean="0">
                <a:solidFill>
                  <a:srgbClr val="0000FF"/>
                </a:solidFill>
                <a:ea typeface="HGPｺﾞｼｯｸM" panose="020B0600000000000000" pitchFamily="50" charset="-128"/>
                <a:cs typeface="Times New Roman" panose="02020603050405020304" pitchFamily="18" charset="0"/>
              </a:rPr>
              <a:t>region</a:t>
            </a:r>
            <a:endParaRPr lang="en-US" altLang="ja-JP" sz="5400" b="1" dirty="0" smtClean="0">
              <a:solidFill>
                <a:srgbClr val="0000FF"/>
              </a:solidFill>
              <a:latin typeface="+mn-lt"/>
              <a:ea typeface="HGPｺﾞｼｯｸM" panose="020B0600000000000000" pitchFamily="50" charset="-128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  <a:defRPr/>
            </a:pPr>
            <a:r>
              <a:rPr lang="ja-JP" altLang="en-US" sz="4400" b="1" dirty="0" smtClean="0">
                <a:solidFill>
                  <a:srgbClr val="0000FF"/>
                </a:solidFill>
                <a:latin typeface="+mn-lt"/>
                <a:ea typeface="HGPｺﾞｼｯｸM" panose="020B0600000000000000" pitchFamily="50" charset="-128"/>
                <a:cs typeface="Times New Roman" panose="02020603050405020304" pitchFamily="18" charset="0"/>
              </a:rPr>
              <a:t>　　</a:t>
            </a:r>
            <a:endParaRPr lang="en-US" altLang="ja-JP" sz="4400" b="1" dirty="0">
              <a:solidFill>
                <a:srgbClr val="0000FF"/>
              </a:solidFill>
              <a:latin typeface="+mn-lt"/>
              <a:ea typeface="HGPｺﾞｼｯｸM" panose="020B0600000000000000" pitchFamily="50" charset="-128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  <a:defRPr/>
            </a:pPr>
            <a:r>
              <a:rPr lang="ja-JP" altLang="en-US" sz="4400" b="1" dirty="0" smtClean="0">
                <a:solidFill>
                  <a:srgbClr val="7030A0"/>
                </a:solidFill>
                <a:latin typeface="+mn-lt"/>
                <a:ea typeface="HGPｺﾞｼｯｸM" panose="020B0600000000000000" pitchFamily="50" charset="-128"/>
              </a:rPr>
              <a:t>　　 </a:t>
            </a:r>
            <a:endParaRPr lang="en-US" altLang="ja-JP" sz="4400" b="1" dirty="0" smtClean="0">
              <a:solidFill>
                <a:srgbClr val="7030A0"/>
              </a:solidFill>
              <a:latin typeface="+mn-lt"/>
              <a:ea typeface="HGPｺﾞｼｯｸM" panose="020B0600000000000000" pitchFamily="50" charset="-128"/>
            </a:endParaRPr>
          </a:p>
          <a:p>
            <a:pPr eaLnBrk="1" hangingPunct="1">
              <a:buFontTx/>
              <a:buNone/>
              <a:defRPr/>
            </a:pPr>
            <a:r>
              <a:rPr lang="ja-JP" altLang="en-US" sz="4400" b="1" dirty="0" smtClean="0">
                <a:latin typeface="+mn-lt"/>
                <a:ea typeface="HGPｺﾞｼｯｸM" panose="020B0600000000000000" pitchFamily="50" charset="-128"/>
              </a:rPr>
              <a:t>　</a:t>
            </a:r>
          </a:p>
        </p:txBody>
      </p:sp>
      <p:pic>
        <p:nvPicPr>
          <p:cNvPr id="512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82600"/>
            <a:ext cx="649288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4"/>
          <p:cNvGrpSpPr>
            <a:grpSpLocks/>
          </p:cNvGrpSpPr>
          <p:nvPr/>
        </p:nvGrpSpPr>
        <p:grpSpPr bwMode="auto">
          <a:xfrm>
            <a:off x="0" y="-11113"/>
            <a:ext cx="9144000" cy="6869113"/>
            <a:chOff x="0" y="-10590"/>
            <a:chExt cx="9144000" cy="6868589"/>
          </a:xfrm>
        </p:grpSpPr>
        <p:sp>
          <p:nvSpPr>
            <p:cNvPr id="3" name="正方形/長方形 2"/>
            <p:cNvSpPr/>
            <p:nvPr/>
          </p:nvSpPr>
          <p:spPr>
            <a:xfrm>
              <a:off x="0" y="6786567"/>
              <a:ext cx="9144000" cy="7143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正方形/長方形 3"/>
            <p:cNvSpPr/>
            <p:nvPr/>
          </p:nvSpPr>
          <p:spPr>
            <a:xfrm>
              <a:off x="0" y="6719898"/>
              <a:ext cx="9144000" cy="7143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正方形/長方形 4"/>
            <p:cNvSpPr/>
            <p:nvPr/>
          </p:nvSpPr>
          <p:spPr>
            <a:xfrm>
              <a:off x="0" y="56081"/>
              <a:ext cx="9144000" cy="7143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0" y="-10590"/>
              <a:ext cx="9144000" cy="7143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" y="260648"/>
            <a:ext cx="649288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テキスト ボックス 8"/>
          <p:cNvSpPr txBox="1">
            <a:spLocks noChangeArrowheads="1"/>
          </p:cNvSpPr>
          <p:nvPr/>
        </p:nvSpPr>
        <p:spPr bwMode="auto">
          <a:xfrm>
            <a:off x="5508103" y="2038448"/>
            <a:ext cx="364758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r>
              <a:rPr lang="en-US" altLang="ja-JP" sz="1400" b="1" u="sng" dirty="0">
                <a:solidFill>
                  <a:srgbClr val="FF0000"/>
                </a:solidFill>
                <a:latin typeface="+mj-lt"/>
                <a:ea typeface="HGPｺﾞｼｯｸM" pitchFamily="50" charset="-128"/>
                <a:cs typeface="CRＣ＆Ｇ由紀葉太楷書体04" pitchFamily="2" charset="-128"/>
              </a:rPr>
              <a:t>Regular flights from Seoul, Shanghai, and Hong Kong fly to Okayama Airport, and visitors can easily access Okayama City from major airports within Japan</a:t>
            </a:r>
            <a:r>
              <a:rPr lang="en-US" altLang="ja-JP" sz="1400" b="1" u="sng" dirty="0" smtClean="0">
                <a:solidFill>
                  <a:srgbClr val="FF0000"/>
                </a:solidFill>
                <a:latin typeface="+mj-lt"/>
                <a:ea typeface="HGPｺﾞｼｯｸM" pitchFamily="50" charset="-128"/>
                <a:cs typeface="CRＣ＆Ｇ由紀葉太楷書体04" pitchFamily="2" charset="-128"/>
              </a:rPr>
              <a:t>.</a:t>
            </a:r>
            <a:endParaRPr lang="en-US" altLang="ja-JP" sz="1400" b="1" u="sng" dirty="0">
              <a:solidFill>
                <a:srgbClr val="FF0000"/>
              </a:solidFill>
              <a:latin typeface="+mj-lt"/>
              <a:ea typeface="HGPｺﾞｼｯｸM" pitchFamily="50" charset="-128"/>
              <a:cs typeface="CRＣ＆Ｇ由紀葉太楷書体04" pitchFamily="2" charset="-128"/>
            </a:endParaRPr>
          </a:p>
        </p:txBody>
      </p:sp>
      <p:pic>
        <p:nvPicPr>
          <p:cNvPr id="10" name="Picture 2" descr="image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62" y="1142110"/>
            <a:ext cx="4808786" cy="535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テキスト ボックス 10"/>
          <p:cNvSpPr txBox="1">
            <a:spLocks noChangeArrowheads="1"/>
          </p:cNvSpPr>
          <p:nvPr/>
        </p:nvSpPr>
        <p:spPr bwMode="auto">
          <a:xfrm>
            <a:off x="973636" y="190597"/>
            <a:ext cx="82994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marL="441325" indent="-441325" eaLnBrk="1" hangingPunct="1"/>
            <a:r>
              <a:rPr lang="en-US" altLang="ja-JP" b="1" dirty="0" smtClean="0">
                <a:solidFill>
                  <a:srgbClr val="0000FF"/>
                </a:solidFill>
                <a:latin typeface="+mj-lt"/>
                <a:ea typeface="HGPｺﾞｼｯｸM" pitchFamily="50" charset="-128"/>
                <a:cs typeface="Times New Roman" pitchFamily="18" charset="0"/>
              </a:rPr>
              <a:t>1.</a:t>
            </a:r>
            <a:r>
              <a:rPr lang="en-US" altLang="ja-JP" b="1" dirty="0" smtClean="0">
                <a:solidFill>
                  <a:srgbClr val="00B0F0"/>
                </a:solidFill>
                <a:latin typeface="+mj-lt"/>
                <a:ea typeface="HGPｺﾞｼｯｸM" panose="020B06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b="1" dirty="0">
                <a:solidFill>
                  <a:srgbClr val="0000FF"/>
                </a:solidFill>
                <a:latin typeface="+mj-lt"/>
                <a:ea typeface="HGPｺﾞｼｯｸM" panose="020B0600000000000000" pitchFamily="50" charset="-128"/>
                <a:cs typeface="Times New Roman" panose="02020603050405020304" pitchFamily="18" charset="0"/>
              </a:rPr>
              <a:t>Good access </a:t>
            </a:r>
            <a:r>
              <a:rPr lang="en-US" altLang="ja-JP" b="1" dirty="0" smtClean="0">
                <a:solidFill>
                  <a:srgbClr val="0000FF"/>
                </a:solidFill>
                <a:latin typeface="+mj-lt"/>
                <a:ea typeface="HGPｺﾞｼｯｸM" panose="020B0600000000000000" pitchFamily="50" charset="-128"/>
                <a:cs typeface="Times New Roman" panose="02020603050405020304" pitchFamily="18" charset="0"/>
              </a:rPr>
              <a:t>(1)</a:t>
            </a:r>
            <a:endParaRPr lang="ja-JP" altLang="en-US" b="1" dirty="0">
              <a:solidFill>
                <a:srgbClr val="0000FF"/>
              </a:solidFill>
              <a:latin typeface="+mj-lt"/>
              <a:ea typeface="HGPｺﾞｼｯｸM" pitchFamily="50" charset="-128"/>
              <a:cs typeface="Times New Roman" pitchFamily="18" charset="0"/>
            </a:endParaRPr>
          </a:p>
        </p:txBody>
      </p:sp>
      <p:sp>
        <p:nvSpPr>
          <p:cNvPr id="12" name="テキスト ボックス 10"/>
          <p:cNvSpPr txBox="1">
            <a:spLocks noChangeArrowheads="1"/>
          </p:cNvSpPr>
          <p:nvPr/>
        </p:nvSpPr>
        <p:spPr bwMode="auto">
          <a:xfrm>
            <a:off x="1054100" y="667650"/>
            <a:ext cx="74910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marL="441325" indent="-441325" eaLnBrk="1" hangingPunct="1"/>
            <a:r>
              <a:rPr lang="en-US" altLang="ja-JP" sz="2400" b="1" dirty="0">
                <a:solidFill>
                  <a:srgbClr val="0000FF"/>
                </a:solidFill>
                <a:latin typeface="+mj-lt"/>
                <a:ea typeface="HGPｺﾞｼｯｸM" pitchFamily="50" charset="-128"/>
                <a:cs typeface="Times New Roman" pitchFamily="18" charset="0"/>
              </a:rPr>
              <a:t>(Access to Okayama City)</a:t>
            </a:r>
            <a:endParaRPr lang="ja-JP" altLang="en-US" sz="2400" b="1" dirty="0">
              <a:solidFill>
                <a:srgbClr val="0000FF"/>
              </a:solidFill>
              <a:latin typeface="+mj-lt"/>
              <a:ea typeface="HGPｺﾞｼｯｸM" pitchFamily="50" charset="-128"/>
              <a:cs typeface="Times New Roman" pitchFamily="18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580112" y="3601436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*2016.7.14~</a:t>
            </a:r>
          </a:p>
          <a:p>
            <a:r>
              <a:rPr lang="en-US" altLang="ja-JP" dirty="0" smtClean="0"/>
              <a:t>  Taiwan 3 flights </a:t>
            </a:r>
            <a:r>
              <a:rPr lang="en-US" altLang="ja-JP" dirty="0"/>
              <a:t>weekly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393915185"/>
      </p:ext>
    </p:extLst>
  </p:cSld>
  <p:clrMapOvr>
    <a:masterClrMapping/>
  </p:clrMapOvr>
  <p:transition spd="med" advClick="0" advTm="0"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4"/>
          <p:cNvGrpSpPr>
            <a:grpSpLocks/>
          </p:cNvGrpSpPr>
          <p:nvPr/>
        </p:nvGrpSpPr>
        <p:grpSpPr bwMode="auto">
          <a:xfrm>
            <a:off x="0" y="-11113"/>
            <a:ext cx="9144000" cy="6869113"/>
            <a:chOff x="0" y="-10590"/>
            <a:chExt cx="9144000" cy="6868589"/>
          </a:xfrm>
        </p:grpSpPr>
        <p:sp>
          <p:nvSpPr>
            <p:cNvPr id="3" name="正方形/長方形 2"/>
            <p:cNvSpPr/>
            <p:nvPr/>
          </p:nvSpPr>
          <p:spPr>
            <a:xfrm>
              <a:off x="0" y="6786567"/>
              <a:ext cx="9144000" cy="7143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正方形/長方形 3"/>
            <p:cNvSpPr/>
            <p:nvPr/>
          </p:nvSpPr>
          <p:spPr>
            <a:xfrm>
              <a:off x="0" y="6719898"/>
              <a:ext cx="9144000" cy="7143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正方形/長方形 4"/>
            <p:cNvSpPr/>
            <p:nvPr/>
          </p:nvSpPr>
          <p:spPr>
            <a:xfrm>
              <a:off x="0" y="56081"/>
              <a:ext cx="9144000" cy="7143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0" y="-10590"/>
              <a:ext cx="9144000" cy="7143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" y="260648"/>
            <a:ext cx="649288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テキスト ボックス 9"/>
          <p:cNvSpPr txBox="1">
            <a:spLocks noChangeArrowheads="1"/>
          </p:cNvSpPr>
          <p:nvPr/>
        </p:nvSpPr>
        <p:spPr bwMode="auto">
          <a:xfrm>
            <a:off x="844550" y="322928"/>
            <a:ext cx="82994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2800" b="1" dirty="0" smtClean="0">
                <a:solidFill>
                  <a:srgbClr val="0000FF"/>
                </a:solidFill>
                <a:latin typeface="+mj-lt"/>
                <a:ea typeface="HGPｺﾞｼｯｸM" pitchFamily="50" charset="-128"/>
                <a:cs typeface="Times New Roman" pitchFamily="18" charset="0"/>
              </a:rPr>
              <a:t> </a:t>
            </a:r>
            <a:r>
              <a:rPr lang="en-US" altLang="ja-JP" sz="2800" b="1" dirty="0">
                <a:solidFill>
                  <a:srgbClr val="0000FF"/>
                </a:solidFill>
              </a:rPr>
              <a:t>Routes 1, 2, and 3</a:t>
            </a:r>
          </a:p>
        </p:txBody>
      </p:sp>
      <p:pic>
        <p:nvPicPr>
          <p:cNvPr id="8196" name="Picture 4" descr="image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6667500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/>
          <p:cNvSpPr txBox="1">
            <a:spLocks noChangeArrowheads="1"/>
          </p:cNvSpPr>
          <p:nvPr/>
        </p:nvSpPr>
        <p:spPr bwMode="auto">
          <a:xfrm>
            <a:off x="6667500" y="1844824"/>
            <a:ext cx="2476500" cy="235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r>
              <a:rPr lang="en-US" altLang="ja-JP" sz="1400" b="1" u="sng" dirty="0">
                <a:solidFill>
                  <a:srgbClr val="FF0000"/>
                </a:solidFill>
                <a:latin typeface="+mj-lt"/>
                <a:ea typeface="HGPｺﾞｼｯｸM" pitchFamily="50" charset="-128"/>
                <a:cs typeface="CRＣ＆Ｇ由紀葉太楷書体04" pitchFamily="2" charset="-128"/>
              </a:rPr>
              <a:t>Regular flights run from the Asian hub airports of Incheon International Airport (Seoul), Shanghai </a:t>
            </a:r>
            <a:r>
              <a:rPr lang="en-US" altLang="ja-JP" sz="1400" b="1" u="sng" dirty="0" err="1">
                <a:solidFill>
                  <a:srgbClr val="FF0000"/>
                </a:solidFill>
                <a:latin typeface="+mj-lt"/>
                <a:ea typeface="HGPｺﾞｼｯｸM" pitchFamily="50" charset="-128"/>
                <a:cs typeface="CRＣ＆Ｇ由紀葉太楷書体04" pitchFamily="2" charset="-128"/>
              </a:rPr>
              <a:t>Pudong</a:t>
            </a:r>
            <a:r>
              <a:rPr lang="en-US" altLang="ja-JP" sz="1400" b="1" u="sng" dirty="0">
                <a:solidFill>
                  <a:srgbClr val="FF0000"/>
                </a:solidFill>
                <a:latin typeface="+mj-lt"/>
                <a:ea typeface="HGPｺﾞｼｯｸM" pitchFamily="50" charset="-128"/>
                <a:cs typeface="CRＣ＆Ｇ由紀葉太楷書体04" pitchFamily="2" charset="-128"/>
              </a:rPr>
              <a:t> International Airport, and Hong Kong International Airport to Okayama Airport.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516216" y="4178969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*2016.7.14~</a:t>
            </a:r>
          </a:p>
          <a:p>
            <a:r>
              <a:rPr lang="en-US" altLang="ja-JP" dirty="0" smtClean="0"/>
              <a:t>  Taiwan 3 flights </a:t>
            </a:r>
            <a:r>
              <a:rPr lang="en-US" altLang="ja-JP" dirty="0"/>
              <a:t>weekly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468433268"/>
      </p:ext>
    </p:extLst>
  </p:cSld>
  <p:clrMapOvr>
    <a:masterClrMapping/>
  </p:clrMapOvr>
  <p:transition spd="med" advClick="0" advTm="0"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4"/>
          <p:cNvGrpSpPr>
            <a:grpSpLocks/>
          </p:cNvGrpSpPr>
          <p:nvPr/>
        </p:nvGrpSpPr>
        <p:grpSpPr bwMode="auto">
          <a:xfrm>
            <a:off x="0" y="-11113"/>
            <a:ext cx="9144000" cy="6869113"/>
            <a:chOff x="0" y="-10590"/>
            <a:chExt cx="9144000" cy="6868589"/>
          </a:xfrm>
        </p:grpSpPr>
        <p:sp>
          <p:nvSpPr>
            <p:cNvPr id="3" name="正方形/長方形 2"/>
            <p:cNvSpPr/>
            <p:nvPr/>
          </p:nvSpPr>
          <p:spPr>
            <a:xfrm>
              <a:off x="0" y="6786567"/>
              <a:ext cx="9144000" cy="7143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正方形/長方形 3"/>
            <p:cNvSpPr/>
            <p:nvPr/>
          </p:nvSpPr>
          <p:spPr>
            <a:xfrm>
              <a:off x="0" y="6719898"/>
              <a:ext cx="9144000" cy="7143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正方形/長方形 4"/>
            <p:cNvSpPr/>
            <p:nvPr/>
          </p:nvSpPr>
          <p:spPr>
            <a:xfrm>
              <a:off x="0" y="56081"/>
              <a:ext cx="9144000" cy="7143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0" y="-10590"/>
              <a:ext cx="9144000" cy="7143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" y="260648"/>
            <a:ext cx="649288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テキスト ボックス 9"/>
          <p:cNvSpPr txBox="1">
            <a:spLocks noChangeArrowheads="1"/>
          </p:cNvSpPr>
          <p:nvPr/>
        </p:nvSpPr>
        <p:spPr bwMode="auto">
          <a:xfrm>
            <a:off x="844550" y="321244"/>
            <a:ext cx="82994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2800" b="1" dirty="0" smtClean="0">
                <a:solidFill>
                  <a:srgbClr val="0000FF"/>
                </a:solidFill>
                <a:latin typeface="+mj-lt"/>
                <a:ea typeface="HGPｺﾞｼｯｸM" pitchFamily="50" charset="-128"/>
                <a:cs typeface="Times New Roman" pitchFamily="18" charset="0"/>
              </a:rPr>
              <a:t> </a:t>
            </a:r>
            <a:r>
              <a:rPr lang="en-US" altLang="ja-JP" sz="2800" b="1" dirty="0">
                <a:solidFill>
                  <a:srgbClr val="0000FF"/>
                </a:solidFill>
              </a:rPr>
              <a:t>Routes 4 and 5</a:t>
            </a:r>
          </a:p>
        </p:txBody>
      </p:sp>
      <p:pic>
        <p:nvPicPr>
          <p:cNvPr id="10242" name="Picture 2" descr="image_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98" y="1507035"/>
            <a:ext cx="6667500" cy="43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/>
          <p:cNvSpPr txBox="1">
            <a:spLocks noChangeArrowheads="1"/>
          </p:cNvSpPr>
          <p:nvPr/>
        </p:nvSpPr>
        <p:spPr bwMode="auto">
          <a:xfrm>
            <a:off x="6849398" y="1045852"/>
            <a:ext cx="2294602" cy="5060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r>
              <a:rPr lang="en-US" altLang="ja-JP" sz="1400" b="1" u="sng" dirty="0">
                <a:solidFill>
                  <a:srgbClr val="FF0000"/>
                </a:solidFill>
                <a:latin typeface="+mj-lt"/>
                <a:ea typeface="HGPｺﾞｼｯｸM" pitchFamily="50" charset="-128"/>
                <a:cs typeface="CRＣ＆Ｇ由紀葉太楷書体04" pitchFamily="2" charset="-128"/>
              </a:rPr>
              <a:t>Domestic flights run from </a:t>
            </a:r>
            <a:r>
              <a:rPr lang="en-US" altLang="ja-JP" sz="1400" b="1" u="sng" dirty="0" err="1">
                <a:solidFill>
                  <a:srgbClr val="FF0000"/>
                </a:solidFill>
                <a:latin typeface="+mj-lt"/>
                <a:ea typeface="HGPｺﾞｼｯｸM" pitchFamily="50" charset="-128"/>
                <a:cs typeface="CRＣ＆Ｇ由紀葉太楷書体04" pitchFamily="2" charset="-128"/>
              </a:rPr>
              <a:t>Haneda</a:t>
            </a:r>
            <a:r>
              <a:rPr lang="en-US" altLang="ja-JP" sz="1400" b="1" u="sng" dirty="0">
                <a:solidFill>
                  <a:srgbClr val="FF0000"/>
                </a:solidFill>
                <a:latin typeface="+mj-lt"/>
                <a:ea typeface="HGPｺﾞｼｯｸM" pitchFamily="50" charset="-128"/>
                <a:cs typeface="CRＣ＆Ｇ由紀葉太楷書体04" pitchFamily="2" charset="-128"/>
              </a:rPr>
              <a:t> Airport (Tokyo International Airport) to Okayama Airport.</a:t>
            </a:r>
          </a:p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r>
              <a:rPr lang="en-US" altLang="ja-JP" sz="1400" b="1" u="sng" dirty="0">
                <a:solidFill>
                  <a:srgbClr val="FF0000"/>
                </a:solidFill>
                <a:latin typeface="+mj-lt"/>
                <a:ea typeface="HGPｺﾞｼｯｸM" pitchFamily="50" charset="-128"/>
                <a:cs typeface="CRＣ＆Ｇ由紀葉太楷書体04" pitchFamily="2" charset="-128"/>
              </a:rPr>
              <a:t>From Narita International Airport, visitors can take either the railway or </a:t>
            </a:r>
            <a:r>
              <a:rPr lang="en-US" altLang="ja-JP" sz="1400" b="1" u="sng" dirty="0" err="1">
                <a:solidFill>
                  <a:srgbClr val="FF0000"/>
                </a:solidFill>
                <a:latin typeface="+mj-lt"/>
                <a:ea typeface="HGPｺﾞｼｯｸM" pitchFamily="50" charset="-128"/>
                <a:cs typeface="CRＣ＆Ｇ由紀葉太楷書体04" pitchFamily="2" charset="-128"/>
              </a:rPr>
              <a:t>shinkansen</a:t>
            </a:r>
            <a:r>
              <a:rPr lang="en-US" altLang="ja-JP" sz="1400" b="1" u="sng" dirty="0">
                <a:solidFill>
                  <a:srgbClr val="FF0000"/>
                </a:solidFill>
                <a:latin typeface="+mj-lt"/>
                <a:ea typeface="HGPｺﾞｼｯｸM" pitchFamily="50" charset="-128"/>
                <a:cs typeface="CRＣ＆Ｇ由紀葉太楷書体04" pitchFamily="2" charset="-128"/>
              </a:rPr>
              <a:t> to Okayama City via Tokyo Station.</a:t>
            </a:r>
          </a:p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r>
              <a:rPr lang="en-US" altLang="ja-JP" sz="1400" b="1" u="sng" dirty="0">
                <a:solidFill>
                  <a:srgbClr val="FF0000"/>
                </a:solidFill>
                <a:latin typeface="+mj-lt"/>
                <a:ea typeface="HGPｺﾞｼｯｸM" pitchFamily="50" charset="-128"/>
                <a:cs typeface="CRＣ＆Ｇ由紀葉太楷書体04" pitchFamily="2" charset="-128"/>
              </a:rPr>
              <a:t>(Visitors can also take a limousine bus from Narita International Airport to </a:t>
            </a:r>
            <a:r>
              <a:rPr lang="en-US" altLang="ja-JP" sz="1400" b="1" u="sng" dirty="0" err="1">
                <a:solidFill>
                  <a:srgbClr val="FF0000"/>
                </a:solidFill>
                <a:latin typeface="+mj-lt"/>
                <a:ea typeface="HGPｺﾞｼｯｸM" pitchFamily="50" charset="-128"/>
                <a:cs typeface="CRＣ＆Ｇ由紀葉太楷書体04" pitchFamily="2" charset="-128"/>
              </a:rPr>
              <a:t>Haneda</a:t>
            </a:r>
            <a:r>
              <a:rPr lang="en-US" altLang="ja-JP" sz="1400" b="1" u="sng" dirty="0">
                <a:solidFill>
                  <a:srgbClr val="FF0000"/>
                </a:solidFill>
                <a:latin typeface="+mj-lt"/>
                <a:ea typeface="HGPｺﾞｼｯｸM" pitchFamily="50" charset="-128"/>
                <a:cs typeface="CRＣ＆Ｇ由紀葉太楷書体04" pitchFamily="2" charset="-128"/>
              </a:rPr>
              <a:t> Airport, then take a domestic flight to Okayama Airport.)</a:t>
            </a:r>
          </a:p>
        </p:txBody>
      </p:sp>
    </p:spTree>
    <p:extLst>
      <p:ext uri="{BB962C8B-B14F-4D97-AF65-F5344CB8AC3E}">
        <p14:creationId xmlns:p14="http://schemas.microsoft.com/office/powerpoint/2010/main" val="3590343674"/>
      </p:ext>
    </p:extLst>
  </p:cSld>
  <p:clrMapOvr>
    <a:masterClrMapping/>
  </p:clrMapOvr>
  <p:transition spd="med" advClick="0" advTm="0"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4"/>
          <p:cNvGrpSpPr>
            <a:grpSpLocks/>
          </p:cNvGrpSpPr>
          <p:nvPr/>
        </p:nvGrpSpPr>
        <p:grpSpPr bwMode="auto">
          <a:xfrm>
            <a:off x="0" y="-11113"/>
            <a:ext cx="9144000" cy="6869113"/>
            <a:chOff x="0" y="-10590"/>
            <a:chExt cx="9144000" cy="6868589"/>
          </a:xfrm>
        </p:grpSpPr>
        <p:sp>
          <p:nvSpPr>
            <p:cNvPr id="3" name="正方形/長方形 2"/>
            <p:cNvSpPr/>
            <p:nvPr/>
          </p:nvSpPr>
          <p:spPr>
            <a:xfrm>
              <a:off x="0" y="6786567"/>
              <a:ext cx="9144000" cy="7143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正方形/長方形 3"/>
            <p:cNvSpPr/>
            <p:nvPr/>
          </p:nvSpPr>
          <p:spPr>
            <a:xfrm>
              <a:off x="0" y="6719898"/>
              <a:ext cx="9144000" cy="7143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正方形/長方形 4"/>
            <p:cNvSpPr/>
            <p:nvPr/>
          </p:nvSpPr>
          <p:spPr>
            <a:xfrm>
              <a:off x="0" y="56081"/>
              <a:ext cx="9144000" cy="7143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0" y="-10590"/>
              <a:ext cx="9144000" cy="7143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" y="260648"/>
            <a:ext cx="649288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テキスト ボックス 9"/>
          <p:cNvSpPr txBox="1">
            <a:spLocks noChangeArrowheads="1"/>
          </p:cNvSpPr>
          <p:nvPr/>
        </p:nvSpPr>
        <p:spPr bwMode="auto">
          <a:xfrm>
            <a:off x="844550" y="324475"/>
            <a:ext cx="82994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2800" b="1" dirty="0" smtClean="0">
                <a:solidFill>
                  <a:srgbClr val="0000FF"/>
                </a:solidFill>
                <a:latin typeface="+mj-lt"/>
                <a:ea typeface="HGPｺﾞｼｯｸM" pitchFamily="50" charset="-128"/>
                <a:cs typeface="Times New Roman" pitchFamily="18" charset="0"/>
              </a:rPr>
              <a:t> </a:t>
            </a:r>
            <a:r>
              <a:rPr lang="en-US" altLang="ja-JP" sz="2800" b="1" dirty="0">
                <a:solidFill>
                  <a:srgbClr val="0000FF"/>
                </a:solidFill>
              </a:rPr>
              <a:t>Routes 6 and 7</a:t>
            </a:r>
          </a:p>
        </p:txBody>
      </p:sp>
      <p:sp>
        <p:nvSpPr>
          <p:cNvPr id="10" name="テキスト ボックス 9"/>
          <p:cNvSpPr txBox="1">
            <a:spLocks noChangeArrowheads="1"/>
          </p:cNvSpPr>
          <p:nvPr/>
        </p:nvSpPr>
        <p:spPr bwMode="auto">
          <a:xfrm>
            <a:off x="6704132" y="1573109"/>
            <a:ext cx="2294602" cy="33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r>
              <a:rPr lang="en-US" altLang="ja-JP" sz="1400" b="1" u="sng" dirty="0">
                <a:solidFill>
                  <a:srgbClr val="FF0000"/>
                </a:solidFill>
                <a:latin typeface="+mj-lt"/>
                <a:ea typeface="HGPｺﾞｼｯｸM" pitchFamily="50" charset="-128"/>
                <a:cs typeface="CRＣ＆Ｇ由紀葉太楷書体04" pitchFamily="2" charset="-128"/>
              </a:rPr>
              <a:t>From Kansai International Airport, visitors can take either the railway or </a:t>
            </a:r>
            <a:r>
              <a:rPr lang="en-US" altLang="ja-JP" sz="1400" b="1" u="sng" dirty="0" err="1">
                <a:solidFill>
                  <a:srgbClr val="FF0000"/>
                </a:solidFill>
                <a:latin typeface="+mj-lt"/>
                <a:ea typeface="HGPｺﾞｼｯｸM" pitchFamily="50" charset="-128"/>
                <a:cs typeface="CRＣ＆Ｇ由紀葉太楷書体04" pitchFamily="2" charset="-128"/>
              </a:rPr>
              <a:t>shinkansen</a:t>
            </a:r>
            <a:r>
              <a:rPr lang="en-US" altLang="ja-JP" sz="1400" b="1" u="sng" dirty="0">
                <a:solidFill>
                  <a:srgbClr val="FF0000"/>
                </a:solidFill>
                <a:latin typeface="+mj-lt"/>
                <a:ea typeface="HGPｺﾞｼｯｸM" pitchFamily="50" charset="-128"/>
                <a:cs typeface="CRＣ＆Ｇ由紀葉太楷書体04" pitchFamily="2" charset="-128"/>
              </a:rPr>
              <a:t> to Okayama City via Shin-Osaka Station.</a:t>
            </a:r>
          </a:p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r>
              <a:rPr lang="en-US" altLang="ja-JP" sz="1400" b="1" u="sng" dirty="0">
                <a:solidFill>
                  <a:srgbClr val="FF0000"/>
                </a:solidFill>
                <a:latin typeface="+mj-lt"/>
                <a:ea typeface="HGPｺﾞｼｯｸM" pitchFamily="50" charset="-128"/>
                <a:cs typeface="CRＣ＆Ｇ由紀葉太楷書体04" pitchFamily="2" charset="-128"/>
              </a:rPr>
              <a:t>From Fukuoka Airport, visitors can take either the railway or </a:t>
            </a:r>
            <a:r>
              <a:rPr lang="en-US" altLang="ja-JP" sz="1400" b="1" u="sng" dirty="0" err="1">
                <a:solidFill>
                  <a:srgbClr val="FF0000"/>
                </a:solidFill>
                <a:latin typeface="+mj-lt"/>
                <a:ea typeface="HGPｺﾞｼｯｸM" pitchFamily="50" charset="-128"/>
                <a:cs typeface="CRＣ＆Ｇ由紀葉太楷書体04" pitchFamily="2" charset="-128"/>
              </a:rPr>
              <a:t>shinkansen</a:t>
            </a:r>
            <a:r>
              <a:rPr lang="en-US" altLang="ja-JP" sz="1400" b="1" u="sng" dirty="0">
                <a:solidFill>
                  <a:srgbClr val="FF0000"/>
                </a:solidFill>
                <a:latin typeface="+mj-lt"/>
                <a:ea typeface="HGPｺﾞｼｯｸM" pitchFamily="50" charset="-128"/>
                <a:cs typeface="CRＣ＆Ｇ由紀葉太楷書体04" pitchFamily="2" charset="-128"/>
              </a:rPr>
              <a:t> to Okayama City via Hakata Station.</a:t>
            </a: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40" y="1511404"/>
            <a:ext cx="6667500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464893"/>
      </p:ext>
    </p:extLst>
  </p:cSld>
  <p:clrMapOvr>
    <a:masterClrMapping/>
  </p:clrMapOvr>
  <p:transition spd="med" advClick="0" advTm="0"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4"/>
          <p:cNvGrpSpPr>
            <a:grpSpLocks/>
          </p:cNvGrpSpPr>
          <p:nvPr/>
        </p:nvGrpSpPr>
        <p:grpSpPr bwMode="auto">
          <a:xfrm>
            <a:off x="0" y="-11113"/>
            <a:ext cx="9144000" cy="6869113"/>
            <a:chOff x="0" y="-10590"/>
            <a:chExt cx="9144000" cy="6868589"/>
          </a:xfrm>
        </p:grpSpPr>
        <p:sp>
          <p:nvSpPr>
            <p:cNvPr id="3" name="正方形/長方形 2"/>
            <p:cNvSpPr/>
            <p:nvPr/>
          </p:nvSpPr>
          <p:spPr>
            <a:xfrm>
              <a:off x="0" y="6786567"/>
              <a:ext cx="9144000" cy="7143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正方形/長方形 3"/>
            <p:cNvSpPr/>
            <p:nvPr/>
          </p:nvSpPr>
          <p:spPr>
            <a:xfrm>
              <a:off x="0" y="6719898"/>
              <a:ext cx="9144000" cy="7143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正方形/長方形 4"/>
            <p:cNvSpPr/>
            <p:nvPr/>
          </p:nvSpPr>
          <p:spPr>
            <a:xfrm>
              <a:off x="0" y="56081"/>
              <a:ext cx="9144000" cy="7143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0" y="-10590"/>
              <a:ext cx="9144000" cy="7143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" y="260648"/>
            <a:ext cx="649288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テキスト ボックス 9"/>
          <p:cNvSpPr txBox="1">
            <a:spLocks noChangeArrowheads="1"/>
          </p:cNvSpPr>
          <p:nvPr/>
        </p:nvSpPr>
        <p:spPr bwMode="auto">
          <a:xfrm>
            <a:off x="844550" y="324475"/>
            <a:ext cx="82994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2800" b="1" dirty="0" smtClean="0">
                <a:solidFill>
                  <a:srgbClr val="0000FF"/>
                </a:solidFill>
                <a:latin typeface="+mj-lt"/>
                <a:ea typeface="HGPｺﾞｼｯｸM" pitchFamily="50" charset="-128"/>
                <a:cs typeface="Times New Roman" pitchFamily="18" charset="0"/>
              </a:rPr>
              <a:t> </a:t>
            </a:r>
            <a:r>
              <a:rPr lang="en-US" altLang="ja-JP" sz="2800" b="1" dirty="0">
                <a:solidFill>
                  <a:srgbClr val="0000FF"/>
                </a:solidFill>
              </a:rPr>
              <a:t>From Okayama Airport to Okayama </a:t>
            </a:r>
            <a:r>
              <a:rPr lang="en-US" altLang="ja-JP" sz="2800" b="1" dirty="0" smtClean="0">
                <a:solidFill>
                  <a:srgbClr val="0000FF"/>
                </a:solidFill>
              </a:rPr>
              <a:t>Station (1)</a:t>
            </a:r>
            <a:endParaRPr lang="en-US" altLang="ja-JP" sz="2800" b="1" dirty="0">
              <a:solidFill>
                <a:srgbClr val="0000FF"/>
              </a:solidFill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218738"/>
            <a:ext cx="5775798" cy="5134944"/>
          </a:xfrm>
          <a:prstGeom prst="rect">
            <a:avLst/>
          </a:prstGeom>
        </p:spPr>
      </p:pic>
      <p:sp>
        <p:nvSpPr>
          <p:cNvPr id="15" name="テキスト ボックス 14"/>
          <p:cNvSpPr txBox="1">
            <a:spLocks noChangeArrowheads="1"/>
          </p:cNvSpPr>
          <p:nvPr/>
        </p:nvSpPr>
        <p:spPr bwMode="auto">
          <a:xfrm>
            <a:off x="6228184" y="4355763"/>
            <a:ext cx="2736304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r>
              <a:rPr lang="en-US" altLang="ja-JP" sz="1400" b="1" u="sng" dirty="0">
                <a:solidFill>
                  <a:srgbClr val="FF0000"/>
                </a:solidFill>
                <a:latin typeface="+mj-lt"/>
                <a:ea typeface="HGPｺﾞｼｯｸM" pitchFamily="50" charset="-128"/>
                <a:cs typeface="CRＣ＆Ｇ由紀葉太楷書体04" pitchFamily="2" charset="-128"/>
              </a:rPr>
              <a:t>Once you have finished the arrival procedures, go outside from the terminal. Follow the signs at the exit and proceed to the ticket office. </a:t>
            </a:r>
          </a:p>
        </p:txBody>
      </p:sp>
    </p:spTree>
    <p:extLst>
      <p:ext uri="{BB962C8B-B14F-4D97-AF65-F5344CB8AC3E}">
        <p14:creationId xmlns:p14="http://schemas.microsoft.com/office/powerpoint/2010/main" val="634221962"/>
      </p:ext>
    </p:extLst>
  </p:cSld>
  <p:clrMapOvr>
    <a:masterClrMapping/>
  </p:clrMapOvr>
  <p:transition spd="med" advClick="0" advTm="0"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4"/>
          <p:cNvGrpSpPr>
            <a:grpSpLocks/>
          </p:cNvGrpSpPr>
          <p:nvPr/>
        </p:nvGrpSpPr>
        <p:grpSpPr bwMode="auto">
          <a:xfrm>
            <a:off x="0" y="-11113"/>
            <a:ext cx="9144000" cy="6869113"/>
            <a:chOff x="0" y="-10590"/>
            <a:chExt cx="9144000" cy="6868589"/>
          </a:xfrm>
        </p:grpSpPr>
        <p:sp>
          <p:nvSpPr>
            <p:cNvPr id="3" name="正方形/長方形 2"/>
            <p:cNvSpPr/>
            <p:nvPr/>
          </p:nvSpPr>
          <p:spPr>
            <a:xfrm>
              <a:off x="0" y="6786567"/>
              <a:ext cx="9144000" cy="7143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正方形/長方形 3"/>
            <p:cNvSpPr/>
            <p:nvPr/>
          </p:nvSpPr>
          <p:spPr>
            <a:xfrm>
              <a:off x="0" y="6719898"/>
              <a:ext cx="9144000" cy="7143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正方形/長方形 4"/>
            <p:cNvSpPr/>
            <p:nvPr/>
          </p:nvSpPr>
          <p:spPr>
            <a:xfrm>
              <a:off x="0" y="56081"/>
              <a:ext cx="9144000" cy="7143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0" y="-10590"/>
              <a:ext cx="9144000" cy="7143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" y="260648"/>
            <a:ext cx="649288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テキスト ボックス 9"/>
          <p:cNvSpPr txBox="1">
            <a:spLocks noChangeArrowheads="1"/>
          </p:cNvSpPr>
          <p:nvPr/>
        </p:nvSpPr>
        <p:spPr bwMode="auto">
          <a:xfrm>
            <a:off x="844550" y="330352"/>
            <a:ext cx="82994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2800" b="1" dirty="0" smtClean="0">
                <a:solidFill>
                  <a:srgbClr val="0000FF"/>
                </a:solidFill>
                <a:latin typeface="+mj-lt"/>
                <a:ea typeface="HGPｺﾞｼｯｸM" pitchFamily="50" charset="-128"/>
                <a:cs typeface="Times New Roman" pitchFamily="18" charset="0"/>
              </a:rPr>
              <a:t> </a:t>
            </a:r>
            <a:r>
              <a:rPr lang="en-US" altLang="ja-JP" sz="2800" b="1" dirty="0">
                <a:solidFill>
                  <a:srgbClr val="0000FF"/>
                </a:solidFill>
              </a:rPr>
              <a:t>From Okayama Airport to Okayama </a:t>
            </a:r>
            <a:r>
              <a:rPr lang="en-US" altLang="ja-JP" sz="2800" b="1" dirty="0" smtClean="0">
                <a:solidFill>
                  <a:srgbClr val="0000FF"/>
                </a:solidFill>
              </a:rPr>
              <a:t>Station (2)</a:t>
            </a:r>
            <a:endParaRPr lang="en-US" altLang="ja-JP" sz="2800" b="1" dirty="0">
              <a:solidFill>
                <a:srgbClr val="0000FF"/>
              </a:solidFill>
            </a:endParaRPr>
          </a:p>
        </p:txBody>
      </p:sp>
      <p:sp>
        <p:nvSpPr>
          <p:cNvPr id="10" name="テキスト ボックス 9"/>
          <p:cNvSpPr txBox="1">
            <a:spLocks noChangeArrowheads="1"/>
          </p:cNvSpPr>
          <p:nvPr/>
        </p:nvSpPr>
        <p:spPr bwMode="auto">
          <a:xfrm>
            <a:off x="6227592" y="4149080"/>
            <a:ext cx="2736304" cy="199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r>
              <a:rPr lang="en-US" altLang="ja-JP" sz="1400" b="1" u="sng" dirty="0">
                <a:solidFill>
                  <a:srgbClr val="FF0000"/>
                </a:solidFill>
                <a:latin typeface="+mj-lt"/>
                <a:ea typeface="HGPｺﾞｼｯｸM" pitchFamily="50" charset="-128"/>
                <a:cs typeface="CRＣ＆Ｇ由紀葉太楷書体04" pitchFamily="2" charset="-128"/>
              </a:rPr>
              <a:t>Buy a ticket for a bus bound for Okayama Station at a ticket machine at the ticket office (760 yen). Refer to the sign posted at the top of the ticket machine for its operating instructions.</a:t>
            </a:r>
          </a:p>
        </p:txBody>
      </p:sp>
      <p:grpSp>
        <p:nvGrpSpPr>
          <p:cNvPr id="15" name="グループ化 14"/>
          <p:cNvGrpSpPr/>
          <p:nvPr/>
        </p:nvGrpSpPr>
        <p:grpSpPr>
          <a:xfrm>
            <a:off x="195262" y="1218738"/>
            <a:ext cx="6014802" cy="5306606"/>
            <a:chOff x="195262" y="1218738"/>
            <a:chExt cx="6014802" cy="5306606"/>
          </a:xfrm>
        </p:grpSpPr>
        <p:sp>
          <p:nvSpPr>
            <p:cNvPr id="12" name="正方形/長方形 11"/>
            <p:cNvSpPr/>
            <p:nvPr/>
          </p:nvSpPr>
          <p:spPr>
            <a:xfrm>
              <a:off x="195262" y="3789040"/>
              <a:ext cx="5904064" cy="2736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1" name="グループ化 10"/>
            <p:cNvGrpSpPr/>
            <p:nvPr/>
          </p:nvGrpSpPr>
          <p:grpSpPr>
            <a:xfrm>
              <a:off x="306000" y="1218738"/>
              <a:ext cx="5904064" cy="5134944"/>
              <a:chOff x="306000" y="1218738"/>
              <a:chExt cx="5904064" cy="5134944"/>
            </a:xfrm>
          </p:grpSpPr>
          <p:pic>
            <p:nvPicPr>
              <p:cNvPr id="9" name="図 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3528" y="1218738"/>
                <a:ext cx="5775798" cy="5134944"/>
              </a:xfrm>
              <a:prstGeom prst="rect">
                <a:avLst/>
              </a:prstGeom>
            </p:spPr>
          </p:pic>
          <p:pic>
            <p:nvPicPr>
              <p:cNvPr id="14" name="図 1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6000" y="3789040"/>
                <a:ext cx="5904064" cy="2399557"/>
              </a:xfrm>
              <a:prstGeom prst="rect">
                <a:avLst/>
              </a:prstGeom>
            </p:spPr>
          </p:pic>
        </p:grpSp>
        <p:sp>
          <p:nvSpPr>
            <p:cNvPr id="13" name="正方形/長方形 12"/>
            <p:cNvSpPr/>
            <p:nvPr/>
          </p:nvSpPr>
          <p:spPr>
            <a:xfrm>
              <a:off x="323528" y="6188598"/>
              <a:ext cx="5886536" cy="1945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33079159"/>
      </p:ext>
    </p:extLst>
  </p:cSld>
  <p:clrMapOvr>
    <a:masterClrMapping/>
  </p:clrMapOvr>
  <p:transition spd="med" advClick="0" advTm="0"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4"/>
          <p:cNvGrpSpPr>
            <a:grpSpLocks/>
          </p:cNvGrpSpPr>
          <p:nvPr/>
        </p:nvGrpSpPr>
        <p:grpSpPr bwMode="auto">
          <a:xfrm>
            <a:off x="0" y="-11113"/>
            <a:ext cx="9144000" cy="6869113"/>
            <a:chOff x="0" y="-10590"/>
            <a:chExt cx="9144000" cy="6868589"/>
          </a:xfrm>
        </p:grpSpPr>
        <p:sp>
          <p:nvSpPr>
            <p:cNvPr id="3" name="正方形/長方形 2"/>
            <p:cNvSpPr/>
            <p:nvPr/>
          </p:nvSpPr>
          <p:spPr>
            <a:xfrm>
              <a:off x="0" y="6786567"/>
              <a:ext cx="9144000" cy="7143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正方形/長方形 3"/>
            <p:cNvSpPr/>
            <p:nvPr/>
          </p:nvSpPr>
          <p:spPr>
            <a:xfrm>
              <a:off x="0" y="6719898"/>
              <a:ext cx="9144000" cy="7143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正方形/長方形 4"/>
            <p:cNvSpPr/>
            <p:nvPr/>
          </p:nvSpPr>
          <p:spPr>
            <a:xfrm>
              <a:off x="0" y="56081"/>
              <a:ext cx="9144000" cy="7143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0" y="-10590"/>
              <a:ext cx="9144000" cy="7143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" y="260648"/>
            <a:ext cx="649288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テキスト ボックス 9"/>
          <p:cNvSpPr txBox="1">
            <a:spLocks noChangeArrowheads="1"/>
          </p:cNvSpPr>
          <p:nvPr/>
        </p:nvSpPr>
        <p:spPr bwMode="auto">
          <a:xfrm>
            <a:off x="844550" y="328510"/>
            <a:ext cx="82994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2800" b="1" dirty="0" smtClean="0">
                <a:solidFill>
                  <a:srgbClr val="0000FF"/>
                </a:solidFill>
                <a:latin typeface="+mj-lt"/>
                <a:ea typeface="HGPｺﾞｼｯｸM" pitchFamily="50" charset="-128"/>
                <a:cs typeface="Times New Roman" pitchFamily="18" charset="0"/>
              </a:rPr>
              <a:t> </a:t>
            </a:r>
            <a:r>
              <a:rPr lang="en-US" altLang="ja-JP" sz="2800" b="1" dirty="0">
                <a:solidFill>
                  <a:srgbClr val="0000FF"/>
                </a:solidFill>
              </a:rPr>
              <a:t>From Okayama Airport to Okayama </a:t>
            </a:r>
            <a:r>
              <a:rPr lang="en-US" altLang="ja-JP" sz="2800" b="1" dirty="0" smtClean="0">
                <a:solidFill>
                  <a:srgbClr val="0000FF"/>
                </a:solidFill>
              </a:rPr>
              <a:t>Station (3)</a:t>
            </a:r>
            <a:endParaRPr lang="en-US" altLang="ja-JP" sz="2800" b="1" dirty="0">
              <a:solidFill>
                <a:srgbClr val="0000FF"/>
              </a:solidFill>
            </a:endParaRPr>
          </a:p>
        </p:txBody>
      </p:sp>
      <p:sp>
        <p:nvSpPr>
          <p:cNvPr id="10" name="テキスト ボックス 9"/>
          <p:cNvSpPr txBox="1">
            <a:spLocks noChangeArrowheads="1"/>
          </p:cNvSpPr>
          <p:nvPr/>
        </p:nvSpPr>
        <p:spPr bwMode="auto">
          <a:xfrm>
            <a:off x="6227592" y="4128769"/>
            <a:ext cx="2736304" cy="102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r>
              <a:rPr lang="en-US" altLang="ja-JP" sz="1400" b="1" u="sng" dirty="0">
                <a:solidFill>
                  <a:srgbClr val="FF0000"/>
                </a:solidFill>
                <a:latin typeface="+mj-lt"/>
                <a:ea typeface="HGPｺﾞｼｯｸM" pitchFamily="50" charset="-128"/>
                <a:cs typeface="CRＣ＆Ｇ由紀葉太楷書体04" pitchFamily="2" charset="-128"/>
              </a:rPr>
              <a:t>Board a bus bound for Okayama Station, which departs from the No. 2 Bus Stop.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195262" y="3789040"/>
            <a:ext cx="5904064" cy="2736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5" name="グループ化 14"/>
          <p:cNvGrpSpPr/>
          <p:nvPr/>
        </p:nvGrpSpPr>
        <p:grpSpPr>
          <a:xfrm>
            <a:off x="323528" y="1218738"/>
            <a:ext cx="5812552" cy="5134944"/>
            <a:chOff x="323528" y="1218738"/>
            <a:chExt cx="5812552" cy="5134944"/>
          </a:xfrm>
        </p:grpSpPr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3528" y="1218738"/>
              <a:ext cx="5775798" cy="5134944"/>
            </a:xfrm>
            <a:prstGeom prst="rect">
              <a:avLst/>
            </a:prstGeom>
          </p:spPr>
        </p:pic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3528" y="3861048"/>
              <a:ext cx="5812552" cy="2307086"/>
            </a:xfrm>
            <a:prstGeom prst="rect">
              <a:avLst/>
            </a:prstGeom>
          </p:spPr>
        </p:pic>
        <p:sp>
          <p:nvSpPr>
            <p:cNvPr id="14" name="正方形/長方形 13"/>
            <p:cNvSpPr/>
            <p:nvPr/>
          </p:nvSpPr>
          <p:spPr>
            <a:xfrm>
              <a:off x="323528" y="6168134"/>
              <a:ext cx="5812552" cy="1855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27174905"/>
      </p:ext>
    </p:extLst>
  </p:cSld>
  <p:clrMapOvr>
    <a:masterClrMapping/>
  </p:clrMapOvr>
  <p:transition spd="med" advClick="0" advTm="0">
    <p:plus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890</Words>
  <Application>Microsoft Office PowerPoint</Application>
  <PresentationFormat>画面に合わせる (4:3)</PresentationFormat>
  <Paragraphs>115</Paragraphs>
  <Slides>18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30" baseType="lpstr">
      <vt:lpstr>AR P勘亭流H</vt:lpstr>
      <vt:lpstr>CRＣ＆Ｇ由紀葉太楷書体04</vt:lpstr>
      <vt:lpstr>HGPｺﾞｼｯｸM</vt:lpstr>
      <vt:lpstr>HG創英角ｺﾞｼｯｸUB</vt:lpstr>
      <vt:lpstr>MingLiU</vt:lpstr>
      <vt:lpstr>ＭＳ Ｐゴシック</vt:lpstr>
      <vt:lpstr>小塚ゴシック Pro H</vt:lpstr>
      <vt:lpstr>小塚ゴシック Pro M</vt:lpstr>
      <vt:lpstr>Arial</vt:lpstr>
      <vt:lpstr>Calibri</vt:lpstr>
      <vt:lpstr>Times New Roman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2015-02-27T00:40:33Z</dcterms:created>
  <dcterms:modified xsi:type="dcterms:W3CDTF">2016-07-25T10:30:14Z</dcterms:modified>
</cp:coreProperties>
</file>